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336" r:id="rId2"/>
    <p:sldId id="301" r:id="rId3"/>
    <p:sldId id="588" r:id="rId4"/>
    <p:sldId id="586" r:id="rId5"/>
    <p:sldId id="591" r:id="rId6"/>
    <p:sldId id="592" r:id="rId7"/>
    <p:sldId id="593" r:id="rId8"/>
    <p:sldId id="589" r:id="rId9"/>
    <p:sldId id="341" r:id="rId10"/>
    <p:sldId id="308" r:id="rId11"/>
    <p:sldId id="337" r:id="rId12"/>
    <p:sldId id="342" r:id="rId13"/>
    <p:sldId id="262" r:id="rId14"/>
    <p:sldId id="340" r:id="rId15"/>
    <p:sldId id="343" r:id="rId16"/>
    <p:sldId id="263" r:id="rId17"/>
    <p:sldId id="257" r:id="rId18"/>
    <p:sldId id="311" r:id="rId19"/>
    <p:sldId id="310" r:id="rId20"/>
    <p:sldId id="332" r:id="rId21"/>
    <p:sldId id="345" r:id="rId22"/>
    <p:sldId id="338" r:id="rId23"/>
    <p:sldId id="344" r:id="rId24"/>
    <p:sldId id="313" r:id="rId25"/>
    <p:sldId id="322" r:id="rId26"/>
    <p:sldId id="346" r:id="rId27"/>
    <p:sldId id="339" r:id="rId28"/>
    <p:sldId id="314" r:id="rId29"/>
    <p:sldId id="278" r:id="rId30"/>
  </p:sldIdLst>
  <p:sldSz cx="12192000" cy="6858000"/>
  <p:notesSz cx="9882188" cy="676116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28" d="100"/>
          <a:sy n="128" d="100"/>
        </p:scale>
        <p:origin x="202"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i Puqing" userId="b4a54d52d9e48938" providerId="LiveId" clId="{476A1DBE-39CD-46C4-B3DF-F93BBA4A20B8}"/>
    <pc:docChg chg="custSel modSld sldOrd">
      <pc:chgData name="Lai Puqing" userId="b4a54d52d9e48938" providerId="LiveId" clId="{476A1DBE-39CD-46C4-B3DF-F93BBA4A20B8}" dt="2022-11-07T07:56:38.295" v="152"/>
      <pc:docMkLst>
        <pc:docMk/>
      </pc:docMkLst>
      <pc:sldChg chg="modAnim">
        <pc:chgData name="Lai Puqing" userId="b4a54d52d9e48938" providerId="LiveId" clId="{476A1DBE-39CD-46C4-B3DF-F93BBA4A20B8}" dt="2022-11-07T07:43:29.474" v="77"/>
        <pc:sldMkLst>
          <pc:docMk/>
          <pc:sldMk cId="0" sldId="257"/>
        </pc:sldMkLst>
      </pc:sldChg>
      <pc:sldChg chg="modSp mod modAnim">
        <pc:chgData name="Lai Puqing" userId="b4a54d52d9e48938" providerId="LiveId" clId="{476A1DBE-39CD-46C4-B3DF-F93BBA4A20B8}" dt="2022-11-07T07:39:56.437" v="59"/>
        <pc:sldMkLst>
          <pc:docMk/>
          <pc:sldMk cId="0" sldId="262"/>
        </pc:sldMkLst>
        <pc:spChg chg="mod">
          <ac:chgData name="Lai Puqing" userId="b4a54d52d9e48938" providerId="LiveId" clId="{476A1DBE-39CD-46C4-B3DF-F93BBA4A20B8}" dt="2022-11-07T07:39:49.392" v="57" actId="1076"/>
          <ac:spMkLst>
            <pc:docMk/>
            <pc:sldMk cId="0" sldId="262"/>
            <ac:spMk id="2" creationId="{00000000-0000-0000-0000-000000000000}"/>
          </ac:spMkLst>
        </pc:spChg>
      </pc:sldChg>
      <pc:sldChg chg="modAnim">
        <pc:chgData name="Lai Puqing" userId="b4a54d52d9e48938" providerId="LiveId" clId="{476A1DBE-39CD-46C4-B3DF-F93BBA4A20B8}" dt="2022-11-07T07:42:23.512" v="74"/>
        <pc:sldMkLst>
          <pc:docMk/>
          <pc:sldMk cId="0" sldId="263"/>
        </pc:sldMkLst>
      </pc:sldChg>
      <pc:sldChg chg="modSp mod modAnim">
        <pc:chgData name="Lai Puqing" userId="b4a54d52d9e48938" providerId="LiveId" clId="{476A1DBE-39CD-46C4-B3DF-F93BBA4A20B8}" dt="2022-11-07T07:38:12.547" v="52"/>
        <pc:sldMkLst>
          <pc:docMk/>
          <pc:sldMk cId="0" sldId="308"/>
        </pc:sldMkLst>
        <pc:spChg chg="mod">
          <ac:chgData name="Lai Puqing" userId="b4a54d52d9e48938" providerId="LiveId" clId="{476A1DBE-39CD-46C4-B3DF-F93BBA4A20B8}" dt="2022-11-07T07:37:45.613" v="49" actId="1076"/>
          <ac:spMkLst>
            <pc:docMk/>
            <pc:sldMk cId="0" sldId="308"/>
            <ac:spMk id="11" creationId="{00000000-0000-0000-0000-000000000000}"/>
          </ac:spMkLst>
        </pc:spChg>
        <pc:spChg chg="mod">
          <ac:chgData name="Lai Puqing" userId="b4a54d52d9e48938" providerId="LiveId" clId="{476A1DBE-39CD-46C4-B3DF-F93BBA4A20B8}" dt="2022-11-07T07:37:53.594" v="50" actId="1076"/>
          <ac:spMkLst>
            <pc:docMk/>
            <pc:sldMk cId="0" sldId="308"/>
            <ac:spMk id="36" creationId="{00000000-0000-0000-0000-000000000000}"/>
          </ac:spMkLst>
        </pc:spChg>
      </pc:sldChg>
      <pc:sldChg chg="modAnim">
        <pc:chgData name="Lai Puqing" userId="b4a54d52d9e48938" providerId="LiveId" clId="{476A1DBE-39CD-46C4-B3DF-F93BBA4A20B8}" dt="2022-11-07T07:46:50.382" v="89"/>
        <pc:sldMkLst>
          <pc:docMk/>
          <pc:sldMk cId="0" sldId="310"/>
        </pc:sldMkLst>
      </pc:sldChg>
      <pc:sldChg chg="modAnim">
        <pc:chgData name="Lai Puqing" userId="b4a54d52d9e48938" providerId="LiveId" clId="{476A1DBE-39CD-46C4-B3DF-F93BBA4A20B8}" dt="2022-11-07T07:43:48.110" v="79"/>
        <pc:sldMkLst>
          <pc:docMk/>
          <pc:sldMk cId="0" sldId="311"/>
        </pc:sldMkLst>
      </pc:sldChg>
      <pc:sldChg chg="modAnim">
        <pc:chgData name="Lai Puqing" userId="b4a54d52d9e48938" providerId="LiveId" clId="{476A1DBE-39CD-46C4-B3DF-F93BBA4A20B8}" dt="2022-11-07T07:54:27.825" v="141"/>
        <pc:sldMkLst>
          <pc:docMk/>
          <pc:sldMk cId="0" sldId="313"/>
        </pc:sldMkLst>
      </pc:sldChg>
      <pc:sldChg chg="ord modAnim">
        <pc:chgData name="Lai Puqing" userId="b4a54d52d9e48938" providerId="LiveId" clId="{476A1DBE-39CD-46C4-B3DF-F93BBA4A20B8}" dt="2022-11-07T07:36:44.216" v="42"/>
        <pc:sldMkLst>
          <pc:docMk/>
          <pc:sldMk cId="0" sldId="319"/>
        </pc:sldMkLst>
      </pc:sldChg>
      <pc:sldChg chg="modAnim">
        <pc:chgData name="Lai Puqing" userId="b4a54d52d9e48938" providerId="LiveId" clId="{476A1DBE-39CD-46C4-B3DF-F93BBA4A20B8}" dt="2022-11-07T07:54:54.227" v="144"/>
        <pc:sldMkLst>
          <pc:docMk/>
          <pc:sldMk cId="0" sldId="322"/>
        </pc:sldMkLst>
      </pc:sldChg>
      <pc:sldChg chg="modSp modAnim">
        <pc:chgData name="Lai Puqing" userId="b4a54d52d9e48938" providerId="LiveId" clId="{476A1DBE-39CD-46C4-B3DF-F93BBA4A20B8}" dt="2022-11-07T07:49:52.690" v="127"/>
        <pc:sldMkLst>
          <pc:docMk/>
          <pc:sldMk cId="0" sldId="332"/>
        </pc:sldMkLst>
        <pc:spChg chg="mod">
          <ac:chgData name="Lai Puqing" userId="b4a54d52d9e48938" providerId="LiveId" clId="{476A1DBE-39CD-46C4-B3DF-F93BBA4A20B8}" dt="2022-11-07T07:49:41.027" v="126" actId="207"/>
          <ac:spMkLst>
            <pc:docMk/>
            <pc:sldMk cId="0" sldId="332"/>
            <ac:spMk id="47" creationId="{00000000-0000-0000-0000-000000000000}"/>
          </ac:spMkLst>
        </pc:spChg>
      </pc:sldChg>
      <pc:sldChg chg="modAnim">
        <pc:chgData name="Lai Puqing" userId="b4a54d52d9e48938" providerId="LiveId" clId="{476A1DBE-39CD-46C4-B3DF-F93BBA4A20B8}" dt="2022-11-07T07:39:21.379" v="56"/>
        <pc:sldMkLst>
          <pc:docMk/>
          <pc:sldMk cId="0" sldId="337"/>
        </pc:sldMkLst>
      </pc:sldChg>
      <pc:sldChg chg="modAnim">
        <pc:chgData name="Lai Puqing" userId="b4a54d52d9e48938" providerId="LiveId" clId="{476A1DBE-39CD-46C4-B3DF-F93BBA4A20B8}" dt="2022-11-07T07:50:13.316" v="129"/>
        <pc:sldMkLst>
          <pc:docMk/>
          <pc:sldMk cId="0" sldId="338"/>
        </pc:sldMkLst>
      </pc:sldChg>
      <pc:sldChg chg="modSp mod modAnim">
        <pc:chgData name="Lai Puqing" userId="b4a54d52d9e48938" providerId="LiveId" clId="{476A1DBE-39CD-46C4-B3DF-F93BBA4A20B8}" dt="2022-11-07T07:56:38.295" v="152"/>
        <pc:sldMkLst>
          <pc:docMk/>
          <pc:sldMk cId="0" sldId="339"/>
        </pc:sldMkLst>
        <pc:spChg chg="mod">
          <ac:chgData name="Lai Puqing" userId="b4a54d52d9e48938" providerId="LiveId" clId="{476A1DBE-39CD-46C4-B3DF-F93BBA4A20B8}" dt="2022-11-07T07:55:30.986" v="145" actId="1076"/>
          <ac:spMkLst>
            <pc:docMk/>
            <pc:sldMk cId="0" sldId="339"/>
            <ac:spMk id="26" creationId="{00000000-0000-0000-0000-000000000000}"/>
          </ac:spMkLst>
        </pc:spChg>
      </pc:sldChg>
      <pc:sldChg chg="modAnim">
        <pc:chgData name="Lai Puqing" userId="b4a54d52d9e48938" providerId="LiveId" clId="{476A1DBE-39CD-46C4-B3DF-F93BBA4A20B8}" dt="2022-11-07T07:41:40.573" v="73"/>
        <pc:sldMkLst>
          <pc:docMk/>
          <pc:sldMk cId="0" sldId="340"/>
        </pc:sldMkLst>
      </pc:sldChg>
      <pc:sldChg chg="modSp">
        <pc:chgData name="Lai Puqing" userId="b4a54d52d9e48938" providerId="LiveId" clId="{476A1DBE-39CD-46C4-B3DF-F93BBA4A20B8}" dt="2022-11-07T07:15:24.903" v="3"/>
        <pc:sldMkLst>
          <pc:docMk/>
          <pc:sldMk cId="0" sldId="341"/>
        </pc:sldMkLst>
        <pc:graphicFrameChg chg="mod">
          <ac:chgData name="Lai Puqing" userId="b4a54d52d9e48938" providerId="LiveId" clId="{476A1DBE-39CD-46C4-B3DF-F93BBA4A20B8}" dt="2022-11-07T07:15:24.903" v="3"/>
          <ac:graphicFrameMkLst>
            <pc:docMk/>
            <pc:sldMk cId="0" sldId="341"/>
            <ac:graphicFrameMk id="4" creationId="{00000000-0000-0000-0000-000000000000}"/>
          </ac:graphicFrameMkLst>
        </pc:graphicFrameChg>
      </pc:sldChg>
      <pc:sldChg chg="modSp mod">
        <pc:chgData name="Lai Puqing" userId="b4a54d52d9e48938" providerId="LiveId" clId="{476A1DBE-39CD-46C4-B3DF-F93BBA4A20B8}" dt="2022-11-07T07:16:31.804" v="12"/>
        <pc:sldMkLst>
          <pc:docMk/>
          <pc:sldMk cId="0" sldId="562"/>
        </pc:sldMkLst>
        <pc:spChg chg="mod">
          <ac:chgData name="Lai Puqing" userId="b4a54d52d9e48938" providerId="LiveId" clId="{476A1DBE-39CD-46C4-B3DF-F93BBA4A20B8}" dt="2022-11-07T07:16:21.487" v="6" actId="27636"/>
          <ac:spMkLst>
            <pc:docMk/>
            <pc:sldMk cId="0" sldId="562"/>
            <ac:spMk id="3" creationId="{3606F55F-5CA2-9D79-D201-5A5FE9376B97}"/>
          </ac:spMkLst>
        </pc:spChg>
        <pc:spChg chg="mod">
          <ac:chgData name="Lai Puqing" userId="b4a54d52d9e48938" providerId="LiveId" clId="{476A1DBE-39CD-46C4-B3DF-F93BBA4A20B8}" dt="2022-11-07T07:16:31.804" v="12"/>
          <ac:spMkLst>
            <pc:docMk/>
            <pc:sldMk cId="0" sldId="562"/>
            <ac:spMk id="9218" creationId="{D9E2B28F-0547-1C2C-FE7D-1E839E20038E}"/>
          </ac:spMkLst>
        </pc:spChg>
      </pc:sldChg>
      <pc:sldChg chg="modSp mod modAnim">
        <pc:chgData name="Lai Puqing" userId="b4a54d52d9e48938" providerId="LiveId" clId="{476A1DBE-39CD-46C4-B3DF-F93BBA4A20B8}" dt="2022-11-07T07:40:31.529" v="64"/>
        <pc:sldMkLst>
          <pc:docMk/>
          <pc:sldMk cId="0" sldId="563"/>
        </pc:sldMkLst>
        <pc:spChg chg="mod">
          <ac:chgData name="Lai Puqing" userId="b4a54d52d9e48938" providerId="LiveId" clId="{476A1DBE-39CD-46C4-B3DF-F93BBA4A20B8}" dt="2022-11-07T07:19:31.603" v="19"/>
          <ac:spMkLst>
            <pc:docMk/>
            <pc:sldMk cId="0" sldId="563"/>
            <ac:spMk id="14338" creationId="{6152A39D-2F62-70EA-2ADD-78E05C785675}"/>
          </ac:spMkLst>
        </pc:spChg>
        <pc:spChg chg="mod">
          <ac:chgData name="Lai Puqing" userId="b4a54d52d9e48938" providerId="LiveId" clId="{476A1DBE-39CD-46C4-B3DF-F93BBA4A20B8}" dt="2022-11-07T07:40:13.149" v="61" actId="14100"/>
          <ac:spMkLst>
            <pc:docMk/>
            <pc:sldMk cId="0" sldId="563"/>
            <ac:spMk id="14351" creationId="{360980B9-B593-3EC9-E75D-E4F4080F4EBA}"/>
          </ac:spMkLst>
        </pc:spChg>
        <pc:spChg chg="mod">
          <ac:chgData name="Lai Puqing" userId="b4a54d52d9e48938" providerId="LiveId" clId="{476A1DBE-39CD-46C4-B3DF-F93BBA4A20B8}" dt="2022-11-07T07:40:13.149" v="61" actId="14100"/>
          <ac:spMkLst>
            <pc:docMk/>
            <pc:sldMk cId="0" sldId="563"/>
            <ac:spMk id="14352" creationId="{3465CA64-B349-99F8-B029-0422296F2E6F}"/>
          </ac:spMkLst>
        </pc:spChg>
        <pc:spChg chg="mod">
          <ac:chgData name="Lai Puqing" userId="b4a54d52d9e48938" providerId="LiveId" clId="{476A1DBE-39CD-46C4-B3DF-F93BBA4A20B8}" dt="2022-11-07T07:40:13.149" v="61" actId="14100"/>
          <ac:spMkLst>
            <pc:docMk/>
            <pc:sldMk cId="0" sldId="563"/>
            <ac:spMk id="14353" creationId="{2977670E-4BF3-6E47-2B9C-BC090012D352}"/>
          </ac:spMkLst>
        </pc:spChg>
        <pc:spChg chg="mod">
          <ac:chgData name="Lai Puqing" userId="b4a54d52d9e48938" providerId="LiveId" clId="{476A1DBE-39CD-46C4-B3DF-F93BBA4A20B8}" dt="2022-11-07T07:40:13.149" v="61" actId="14100"/>
          <ac:spMkLst>
            <pc:docMk/>
            <pc:sldMk cId="0" sldId="563"/>
            <ac:spMk id="14354" creationId="{596EFA33-371E-8F18-2BCF-EF3DC46C0AB1}"/>
          </ac:spMkLst>
        </pc:spChg>
        <pc:spChg chg="mod">
          <ac:chgData name="Lai Puqing" userId="b4a54d52d9e48938" providerId="LiveId" clId="{476A1DBE-39CD-46C4-B3DF-F93BBA4A20B8}" dt="2022-11-07T07:40:13.149" v="61" actId="14100"/>
          <ac:spMkLst>
            <pc:docMk/>
            <pc:sldMk cId="0" sldId="563"/>
            <ac:spMk id="14355" creationId="{27821F2D-4E73-B2A2-B586-25F7FE3EB99B}"/>
          </ac:spMkLst>
        </pc:spChg>
        <pc:spChg chg="mod">
          <ac:chgData name="Lai Puqing" userId="b4a54d52d9e48938" providerId="LiveId" clId="{476A1DBE-39CD-46C4-B3DF-F93BBA4A20B8}" dt="2022-11-07T07:40:13.149" v="61" actId="14100"/>
          <ac:spMkLst>
            <pc:docMk/>
            <pc:sldMk cId="0" sldId="563"/>
            <ac:spMk id="14356" creationId="{B2480B75-C920-5B29-1FE3-2C81CAD0CA9A}"/>
          </ac:spMkLst>
        </pc:spChg>
        <pc:spChg chg="mod">
          <ac:chgData name="Lai Puqing" userId="b4a54d52d9e48938" providerId="LiveId" clId="{476A1DBE-39CD-46C4-B3DF-F93BBA4A20B8}" dt="2022-11-07T07:40:13.149" v="61" actId="14100"/>
          <ac:spMkLst>
            <pc:docMk/>
            <pc:sldMk cId="0" sldId="563"/>
            <ac:spMk id="14357" creationId="{F3C35831-4A2C-98B0-9F09-CD271360F547}"/>
          </ac:spMkLst>
        </pc:spChg>
        <pc:spChg chg="mod">
          <ac:chgData name="Lai Puqing" userId="b4a54d52d9e48938" providerId="LiveId" clId="{476A1DBE-39CD-46C4-B3DF-F93BBA4A20B8}" dt="2022-11-07T07:40:13.149" v="61" actId="14100"/>
          <ac:spMkLst>
            <pc:docMk/>
            <pc:sldMk cId="0" sldId="563"/>
            <ac:spMk id="14358" creationId="{BECAAA57-DC53-5DA4-DDA7-F2192908B707}"/>
          </ac:spMkLst>
        </pc:spChg>
        <pc:spChg chg="mod">
          <ac:chgData name="Lai Puqing" userId="b4a54d52d9e48938" providerId="LiveId" clId="{476A1DBE-39CD-46C4-B3DF-F93BBA4A20B8}" dt="2022-11-07T07:40:13.149" v="61" actId="14100"/>
          <ac:spMkLst>
            <pc:docMk/>
            <pc:sldMk cId="0" sldId="563"/>
            <ac:spMk id="14359" creationId="{A60F318C-B5FB-15B1-7295-F5C93526B068}"/>
          </ac:spMkLst>
        </pc:spChg>
        <pc:spChg chg="mod">
          <ac:chgData name="Lai Puqing" userId="b4a54d52d9e48938" providerId="LiveId" clId="{476A1DBE-39CD-46C4-B3DF-F93BBA4A20B8}" dt="2022-11-07T07:40:13.149" v="61" actId="14100"/>
          <ac:spMkLst>
            <pc:docMk/>
            <pc:sldMk cId="0" sldId="563"/>
            <ac:spMk id="14360" creationId="{65E42467-A0C9-9350-B2BC-64181F00868B}"/>
          </ac:spMkLst>
        </pc:spChg>
        <pc:spChg chg="mod">
          <ac:chgData name="Lai Puqing" userId="b4a54d52d9e48938" providerId="LiveId" clId="{476A1DBE-39CD-46C4-B3DF-F93BBA4A20B8}" dt="2022-11-07T07:40:13.149" v="61" actId="14100"/>
          <ac:spMkLst>
            <pc:docMk/>
            <pc:sldMk cId="0" sldId="563"/>
            <ac:spMk id="14361" creationId="{E326B663-3587-D89C-2C52-521F6CD30362}"/>
          </ac:spMkLst>
        </pc:spChg>
        <pc:grpChg chg="mod">
          <ac:chgData name="Lai Puqing" userId="b4a54d52d9e48938" providerId="LiveId" clId="{476A1DBE-39CD-46C4-B3DF-F93BBA4A20B8}" dt="2022-11-07T07:40:13.149" v="61" actId="14100"/>
          <ac:grpSpMkLst>
            <pc:docMk/>
            <pc:sldMk cId="0" sldId="563"/>
            <ac:grpSpMk id="14341" creationId="{912E470F-6207-E34C-3679-130FA9D8D40E}"/>
          </ac:grpSpMkLst>
        </pc:grpChg>
      </pc:sldChg>
      <pc:sldChg chg="delSp modSp mod">
        <pc:chgData name="Lai Puqing" userId="b4a54d52d9e48938" providerId="LiveId" clId="{476A1DBE-39CD-46C4-B3DF-F93BBA4A20B8}" dt="2022-11-07T07:33:35.660" v="23" actId="1076"/>
        <pc:sldMkLst>
          <pc:docMk/>
          <pc:sldMk cId="0" sldId="585"/>
        </pc:sldMkLst>
        <pc:spChg chg="del">
          <ac:chgData name="Lai Puqing" userId="b4a54d52d9e48938" providerId="LiveId" clId="{476A1DBE-39CD-46C4-B3DF-F93BBA4A20B8}" dt="2022-11-07T07:33:21.110" v="20" actId="478"/>
          <ac:spMkLst>
            <pc:docMk/>
            <pc:sldMk cId="0" sldId="585"/>
            <ac:spMk id="12290" creationId="{6BA7D5B5-C146-CAF8-D433-BA8E90206AEA}"/>
          </ac:spMkLst>
        </pc:spChg>
        <pc:spChg chg="del">
          <ac:chgData name="Lai Puqing" userId="b4a54d52d9e48938" providerId="LiveId" clId="{476A1DBE-39CD-46C4-B3DF-F93BBA4A20B8}" dt="2022-11-07T07:33:24.719" v="21" actId="478"/>
          <ac:spMkLst>
            <pc:docMk/>
            <pc:sldMk cId="0" sldId="585"/>
            <ac:spMk id="12291" creationId="{357E9D1C-2B6D-36AE-0095-090BAA8898BC}"/>
          </ac:spMkLst>
        </pc:spChg>
        <pc:picChg chg="mod">
          <ac:chgData name="Lai Puqing" userId="b4a54d52d9e48938" providerId="LiveId" clId="{476A1DBE-39CD-46C4-B3DF-F93BBA4A20B8}" dt="2022-11-07T07:33:35.660" v="23" actId="1076"/>
          <ac:picMkLst>
            <pc:docMk/>
            <pc:sldMk cId="0" sldId="585"/>
            <ac:picMk id="12294" creationId="{26EFC0B2-2977-1F6E-4DAE-6E45BB2829C9}"/>
          </ac:picMkLst>
        </pc:picChg>
      </pc:sldChg>
      <pc:sldChg chg="delSp modSp mod modAnim">
        <pc:chgData name="Lai Puqing" userId="b4a54d52d9e48938" providerId="LiveId" clId="{476A1DBE-39CD-46C4-B3DF-F93BBA4A20B8}" dt="2022-11-07T07:34:28.041" v="25"/>
        <pc:sldMkLst>
          <pc:docMk/>
          <pc:sldMk cId="0" sldId="586"/>
        </pc:sldMkLst>
        <pc:spChg chg="del">
          <ac:chgData name="Lai Puqing" userId="b4a54d52d9e48938" providerId="LiveId" clId="{476A1DBE-39CD-46C4-B3DF-F93BBA4A20B8}" dt="2022-11-07T07:16:42.823" v="14" actId="478"/>
          <ac:spMkLst>
            <pc:docMk/>
            <pc:sldMk cId="0" sldId="586"/>
            <ac:spMk id="11266" creationId="{43774EB0-0855-5CCC-BC80-DD23EAECB3B5}"/>
          </ac:spMkLst>
        </pc:spChg>
        <pc:spChg chg="del">
          <ac:chgData name="Lai Puqing" userId="b4a54d52d9e48938" providerId="LiveId" clId="{476A1DBE-39CD-46C4-B3DF-F93BBA4A20B8}" dt="2022-11-07T07:16:40.980" v="13" actId="478"/>
          <ac:spMkLst>
            <pc:docMk/>
            <pc:sldMk cId="0" sldId="586"/>
            <ac:spMk id="11267" creationId="{28604311-CCF7-F9E1-35B8-E0247EEF80DC}"/>
          </ac:spMkLst>
        </pc:spChg>
        <pc:picChg chg="mod">
          <ac:chgData name="Lai Puqing" userId="b4a54d52d9e48938" providerId="LiveId" clId="{476A1DBE-39CD-46C4-B3DF-F93BBA4A20B8}" dt="2022-11-07T07:16:48.810" v="16" actId="1076"/>
          <ac:picMkLst>
            <pc:docMk/>
            <pc:sldMk cId="0" sldId="586"/>
            <ac:picMk id="11270" creationId="{CFD9EF2E-DEEF-E9AD-450D-6A16E4D53EA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3#2">
  <dgm:title val=""/>
  <dgm:desc val=""/>
  <dgm:catLst>
    <dgm:cat type="accent3" pri="11300"/>
  </dgm:catLst>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3">
  <dgm:title val=""/>
  <dgm:desc val=""/>
  <dgm:catLst>
    <dgm:cat type="accent3" pri="11300"/>
  </dgm:catLst>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5#1">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1">
  <dgm:title val=""/>
  <dgm:desc val=""/>
  <dgm:catLst>
    <dgm:cat type="accent3" pri="11200"/>
  </dgm:catLst>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FF8D8A5-6A79-452F-824E-099512970224}" type="doc">
      <dgm:prSet loTypeId="urn:microsoft.com/office/officeart/2005/8/layout/pyramid2#2" loCatId="pyramid" qsTypeId="urn:microsoft.com/office/officeart/2005/8/quickstyle/simple3#2" qsCatId="3D" csTypeId="urn:microsoft.com/office/officeart/2005/8/colors/accent3_3#2" csCatId="accent1" phldr="1"/>
      <dgm:spPr/>
      <dgm:t>
        <a:bodyPr/>
        <a:lstStyle/>
        <a:p>
          <a:endParaRPr lang="zh-CN" altLang="en-US"/>
        </a:p>
      </dgm:t>
    </dgm:pt>
    <dgm:pt modelId="{0A007B62-7C9F-47DD-A811-29AAA4BCC26E}">
      <dgm:prSet phldr="0" custT="1"/>
      <dgm:spPr/>
      <dgm:t>
        <a:bodyPr vert="horz" wrap="square"/>
        <a:lstStyle/>
        <a:p>
          <a:pPr rtl="0">
            <a:lnSpc>
              <a:spcPct val="100000"/>
            </a:lnSpc>
            <a:spcBef>
              <a:spcPct val="0"/>
            </a:spcBef>
            <a:spcAft>
              <a:spcPct val="35000"/>
            </a:spcAft>
          </a:pPr>
          <a:r>
            <a:rPr lang="zh-CN" sz="2400" dirty="0">
              <a:latin typeface="微软雅黑" panose="020B0503020204020204" pitchFamily="34" charset="-122"/>
              <a:ea typeface="微软雅黑" panose="020B0503020204020204" pitchFamily="34" charset="-122"/>
            </a:rPr>
            <a:t>完全竞争企业面临的需求曲线</a:t>
          </a:r>
          <a:endParaRPr lang="zh-CN" sz="2400" b="1" dirty="0">
            <a:latin typeface="微软雅黑" panose="020B0503020204020204" pitchFamily="34" charset="-122"/>
            <a:ea typeface="微软雅黑" panose="020B0503020204020204" pitchFamily="34" charset="-122"/>
          </a:endParaRPr>
        </a:p>
      </dgm:t>
    </dgm:pt>
    <dgm:pt modelId="{4A43866D-029C-410B-B2EB-AD6F2A0C49D0}" type="parTrans" cxnId="{651A80B0-0949-44C5-9945-62F910609688}">
      <dgm:prSet/>
      <dgm:spPr/>
      <dgm:t>
        <a:bodyPr/>
        <a:lstStyle/>
        <a:p>
          <a:endParaRPr lang="zh-CN" altLang="en-US"/>
        </a:p>
      </dgm:t>
    </dgm:pt>
    <dgm:pt modelId="{94A924A8-A169-4289-A329-6DF7A3801DB7}" type="sibTrans" cxnId="{651A80B0-0949-44C5-9945-62F910609688}">
      <dgm:prSet/>
      <dgm:spPr/>
      <dgm:t>
        <a:bodyPr/>
        <a:lstStyle/>
        <a:p>
          <a:endParaRPr lang="zh-CN" altLang="en-US"/>
        </a:p>
      </dgm:t>
    </dgm:pt>
    <dgm:pt modelId="{41F010A0-34FE-44A4-8208-A0C6C0E67343}">
      <dgm:prSet phldr="0" custT="1"/>
      <dgm:spPr/>
      <dgm:t>
        <a:bodyPr vert="horz" wrap="square"/>
        <a:lstStyle/>
        <a:p>
          <a:pPr rtl="0">
            <a:lnSpc>
              <a:spcPct val="100000"/>
            </a:lnSpc>
            <a:spcBef>
              <a:spcPct val="0"/>
            </a:spcBef>
            <a:spcAft>
              <a:spcPct val="35000"/>
            </a:spcAft>
          </a:pPr>
          <a:r>
            <a:rPr lang="zh-CN" sz="2400" dirty="0">
              <a:latin typeface="微软雅黑" panose="020B0503020204020204" pitchFamily="34" charset="-122"/>
              <a:ea typeface="微软雅黑" panose="020B0503020204020204" pitchFamily="34" charset="-122"/>
              <a:cs typeface="微软雅黑" panose="020B0503020204020204" pitchFamily="34" charset="-122"/>
            </a:rPr>
            <a:t>完全竞争企业的收益曲线</a:t>
          </a:r>
          <a:br>
            <a:rPr lang="zh-CN" sz="2400" b="1"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1"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1602EC22-CCFD-41DD-87C9-AC1805324BD0}" type="parTrans" cxnId="{436986CD-F6A3-4E1A-B7D8-AAF939BC2E17}">
      <dgm:prSet/>
      <dgm:spPr/>
      <dgm:t>
        <a:bodyPr/>
        <a:lstStyle/>
        <a:p>
          <a:endParaRPr lang="zh-CN" altLang="en-US"/>
        </a:p>
      </dgm:t>
    </dgm:pt>
    <dgm:pt modelId="{674D6688-5E5F-4812-93AD-EF777B508203}" type="sibTrans" cxnId="{436986CD-F6A3-4E1A-B7D8-AAF939BC2E17}">
      <dgm:prSet/>
      <dgm:spPr/>
      <dgm:t>
        <a:bodyPr/>
        <a:lstStyle/>
        <a:p>
          <a:endParaRPr lang="zh-CN" altLang="en-US"/>
        </a:p>
      </dgm:t>
    </dgm:pt>
    <dgm:pt modelId="{3C73281D-95C1-4C3D-9D83-D63D328F44D0}" type="pres">
      <dgm:prSet presAssocID="{EFF8D8A5-6A79-452F-824E-099512970224}" presName="compositeShape" presStyleCnt="0">
        <dgm:presLayoutVars>
          <dgm:dir/>
          <dgm:resizeHandles/>
        </dgm:presLayoutVars>
      </dgm:prSet>
      <dgm:spPr/>
    </dgm:pt>
    <dgm:pt modelId="{49AAB168-2FDA-4934-92A3-9D7AAF088EA3}" type="pres">
      <dgm:prSet presAssocID="{EFF8D8A5-6A79-452F-824E-099512970224}" presName="pyramid" presStyleLbl="node1" presStyleIdx="0" presStyleCnt="1"/>
      <dgm:spPr/>
    </dgm:pt>
    <dgm:pt modelId="{EEE3364B-7BBC-4606-B73A-71A72CC6FCD1}" type="pres">
      <dgm:prSet presAssocID="{EFF8D8A5-6A79-452F-824E-099512970224}" presName="theList" presStyleCnt="0"/>
      <dgm:spPr/>
    </dgm:pt>
    <dgm:pt modelId="{C1615E96-FB00-451A-B2B5-31E169FC4240}" type="pres">
      <dgm:prSet presAssocID="{0A007B62-7C9F-47DD-A811-29AAA4BCC26E}" presName="aNode" presStyleLbl="fgAcc1" presStyleIdx="0" presStyleCnt="2" custScaleX="155901" custLinFactNeighborX="32744" custLinFactNeighborY="19714">
        <dgm:presLayoutVars>
          <dgm:bulletEnabled val="1"/>
        </dgm:presLayoutVars>
      </dgm:prSet>
      <dgm:spPr/>
    </dgm:pt>
    <dgm:pt modelId="{AED4E5C4-1228-4E14-B49F-1AFD18867981}" type="pres">
      <dgm:prSet presAssocID="{0A007B62-7C9F-47DD-A811-29AAA4BCC26E}" presName="aSpace" presStyleCnt="0"/>
      <dgm:spPr/>
    </dgm:pt>
    <dgm:pt modelId="{B62C8144-C23B-4B4D-9629-4D976736EEBF}" type="pres">
      <dgm:prSet presAssocID="{41F010A0-34FE-44A4-8208-A0C6C0E67343}" presName="aNode" presStyleLbl="fgAcc1" presStyleIdx="1" presStyleCnt="2" custScaleX="152598" custLinFactY="10995" custLinFactNeighborX="29065" custLinFactNeighborY="100000">
        <dgm:presLayoutVars>
          <dgm:bulletEnabled val="1"/>
        </dgm:presLayoutVars>
      </dgm:prSet>
      <dgm:spPr/>
    </dgm:pt>
    <dgm:pt modelId="{3CC2668F-69F5-4706-B8C7-7C7835528F9E}" type="pres">
      <dgm:prSet presAssocID="{41F010A0-34FE-44A4-8208-A0C6C0E67343}" presName="aSpace" presStyleCnt="0"/>
      <dgm:spPr/>
    </dgm:pt>
  </dgm:ptLst>
  <dgm:cxnLst>
    <dgm:cxn modelId="{8E2BA11E-0081-47F4-83C7-DBC172E1C244}" type="presOf" srcId="{41F010A0-34FE-44A4-8208-A0C6C0E67343}" destId="{B62C8144-C23B-4B4D-9629-4D976736EEBF}" srcOrd="0" destOrd="0" presId="urn:microsoft.com/office/officeart/2005/8/layout/pyramid2#2"/>
    <dgm:cxn modelId="{F2398370-05A3-41BE-9000-AFE8C14EACFA}" type="presOf" srcId="{0A007B62-7C9F-47DD-A811-29AAA4BCC26E}" destId="{C1615E96-FB00-451A-B2B5-31E169FC4240}" srcOrd="0" destOrd="0" presId="urn:microsoft.com/office/officeart/2005/8/layout/pyramid2#2"/>
    <dgm:cxn modelId="{6F4B3F7A-3955-45D8-9F59-60AD08035AA9}" type="presOf" srcId="{EFF8D8A5-6A79-452F-824E-099512970224}" destId="{3C73281D-95C1-4C3D-9D83-D63D328F44D0}" srcOrd="0" destOrd="0" presId="urn:microsoft.com/office/officeart/2005/8/layout/pyramid2#2"/>
    <dgm:cxn modelId="{651A80B0-0949-44C5-9945-62F910609688}" srcId="{EFF8D8A5-6A79-452F-824E-099512970224}" destId="{0A007B62-7C9F-47DD-A811-29AAA4BCC26E}" srcOrd="0" destOrd="0" parTransId="{4A43866D-029C-410B-B2EB-AD6F2A0C49D0}" sibTransId="{94A924A8-A169-4289-A329-6DF7A3801DB7}"/>
    <dgm:cxn modelId="{436986CD-F6A3-4E1A-B7D8-AAF939BC2E17}" srcId="{EFF8D8A5-6A79-452F-824E-099512970224}" destId="{41F010A0-34FE-44A4-8208-A0C6C0E67343}" srcOrd="1" destOrd="0" parTransId="{1602EC22-CCFD-41DD-87C9-AC1805324BD0}" sibTransId="{674D6688-5E5F-4812-93AD-EF777B508203}"/>
    <dgm:cxn modelId="{6DF230AB-34D0-4592-B66C-FAFDFB6BBA3E}" type="presParOf" srcId="{3C73281D-95C1-4C3D-9D83-D63D328F44D0}" destId="{49AAB168-2FDA-4934-92A3-9D7AAF088EA3}" srcOrd="0" destOrd="0" presId="urn:microsoft.com/office/officeart/2005/8/layout/pyramid2#2"/>
    <dgm:cxn modelId="{F69CDEE2-FC7E-4015-B703-4191F16A3D7B}" type="presParOf" srcId="{3C73281D-95C1-4C3D-9D83-D63D328F44D0}" destId="{EEE3364B-7BBC-4606-B73A-71A72CC6FCD1}" srcOrd="1" destOrd="0" presId="urn:microsoft.com/office/officeart/2005/8/layout/pyramid2#2"/>
    <dgm:cxn modelId="{CF23D72C-C6F7-4036-B668-E2141F4155AF}" type="presParOf" srcId="{EEE3364B-7BBC-4606-B73A-71A72CC6FCD1}" destId="{C1615E96-FB00-451A-B2B5-31E169FC4240}" srcOrd="0" destOrd="0" presId="urn:microsoft.com/office/officeart/2005/8/layout/pyramid2#2"/>
    <dgm:cxn modelId="{8C02A937-4E86-49EF-88B7-932B54704837}" type="presParOf" srcId="{EEE3364B-7BBC-4606-B73A-71A72CC6FCD1}" destId="{AED4E5C4-1228-4E14-B49F-1AFD18867981}" srcOrd="1" destOrd="0" presId="urn:microsoft.com/office/officeart/2005/8/layout/pyramid2#2"/>
    <dgm:cxn modelId="{E220F480-479A-4498-BF11-2B042E71B19A}" type="presParOf" srcId="{EEE3364B-7BBC-4606-B73A-71A72CC6FCD1}" destId="{B62C8144-C23B-4B4D-9629-4D976736EEBF}" srcOrd="2" destOrd="0" presId="urn:microsoft.com/office/officeart/2005/8/layout/pyramid2#2"/>
    <dgm:cxn modelId="{23D7FB7A-16BE-4F05-A4F1-C0570927AB38}" type="presParOf" srcId="{EEE3364B-7BBC-4606-B73A-71A72CC6FCD1}" destId="{3CC2668F-69F5-4706-B8C7-7C7835528F9E}" srcOrd="3" destOrd="0" presId="urn:microsoft.com/office/officeart/2005/8/layout/pyramid2#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537017-06B7-4993-AF2A-5EC0B81A87A1}" type="doc">
      <dgm:prSet loTypeId="urn:microsoft.com/office/officeart/2005/8/layout/pyramid2#3" loCatId="pyramid" qsTypeId="urn:microsoft.com/office/officeart/2005/8/quickstyle/simple3#3" qsCatId="3D" csTypeId="urn:microsoft.com/office/officeart/2005/8/colors/accent3_3#3" csCatId="accent1" phldr="1"/>
      <dgm:spPr/>
      <dgm:t>
        <a:bodyPr/>
        <a:lstStyle/>
        <a:p>
          <a:endParaRPr lang="zh-CN" altLang="en-US"/>
        </a:p>
      </dgm:t>
    </dgm:pt>
    <dgm:pt modelId="{9FE7ACA4-64E9-417E-9C01-CE5DC5D1C5DC}">
      <dgm:prSet phldr="0" custT="1"/>
      <dgm:spPr/>
      <dgm:t>
        <a:bodyPr vert="horz" wrap="square"/>
        <a:lstStyle/>
        <a:p>
          <a:pPr algn="l" rtl="0">
            <a:lnSpc>
              <a:spcPct val="100000"/>
            </a:lnSpc>
            <a:spcBef>
              <a:spcPct val="0"/>
            </a:spcBef>
            <a:spcAft>
              <a:spcPct val="35000"/>
            </a:spcAft>
          </a:pPr>
          <a:r>
            <a:rPr lang="zh-CN" sz="2400" b="0" dirty="0">
              <a:latin typeface="微软雅黑" panose="020B0503020204020204" pitchFamily="34" charset="-122"/>
              <a:ea typeface="微软雅黑" panose="020B0503020204020204" pitchFamily="34" charset="-122"/>
            </a:rPr>
            <a:t>利润最大化产量的决定</a:t>
          </a:r>
          <a:endParaRPr lang="en-US" sz="2400" b="0" dirty="0">
            <a:latin typeface="微软雅黑" panose="020B0503020204020204" pitchFamily="34" charset="-122"/>
            <a:ea typeface="微软雅黑" panose="020B0503020204020204" pitchFamily="34" charset="-122"/>
          </a:endParaRPr>
        </a:p>
      </dgm:t>
    </dgm:pt>
    <dgm:pt modelId="{A669155D-3E85-4473-A7B2-FFDB756CA15C}" type="parTrans" cxnId="{4B1F7770-D2BD-43F8-9A97-44E94C44845D}">
      <dgm:prSet/>
      <dgm:spPr/>
      <dgm:t>
        <a:bodyPr/>
        <a:lstStyle/>
        <a:p>
          <a:pPr algn="l"/>
          <a:endParaRPr lang="zh-CN" altLang="en-US" sz="2000" b="0"/>
        </a:p>
      </dgm:t>
    </dgm:pt>
    <dgm:pt modelId="{F3F5168C-7EF8-4B1E-8270-AD8DD0143F98}" type="sibTrans" cxnId="{4B1F7770-D2BD-43F8-9A97-44E94C44845D}">
      <dgm:prSet/>
      <dgm:spPr/>
      <dgm:t>
        <a:bodyPr/>
        <a:lstStyle/>
        <a:p>
          <a:pPr algn="l"/>
          <a:endParaRPr lang="zh-CN" altLang="en-US" sz="2000" b="0"/>
        </a:p>
      </dgm:t>
    </dgm:pt>
    <dgm:pt modelId="{6DCB8753-9CAB-48E6-869A-CBA86395847F}">
      <dgm:prSet phldr="0" custT="1"/>
      <dgm:spPr/>
      <dgm:t>
        <a:bodyPr vert="horz" wrap="square"/>
        <a:lstStyle/>
        <a:p>
          <a:pPr algn="l" rtl="0">
            <a:lnSpc>
              <a:spcPct val="100000"/>
            </a:lnSpc>
            <a:spcBef>
              <a:spcPct val="0"/>
            </a:spcBef>
            <a:spcAft>
              <a:spcPct val="35000"/>
            </a:spcAft>
          </a:pPr>
          <a:r>
            <a:rPr lang="en-US" altLang="zh-CN" sz="2400" b="0" dirty="0">
              <a:latin typeface="微软雅黑" panose="020B0503020204020204" pitchFamily="34" charset="-122"/>
              <a:ea typeface="微软雅黑" panose="020B0503020204020204" pitchFamily="34" charset="-122"/>
            </a:rPr>
            <a:t>  </a:t>
          </a:r>
          <a:r>
            <a:rPr lang="zh-CN" sz="2400" b="0" dirty="0">
              <a:latin typeface="微软雅黑" panose="020B0503020204020204" pitchFamily="34" charset="-122"/>
              <a:ea typeface="微软雅黑" panose="020B0503020204020204" pitchFamily="34" charset="-122"/>
            </a:rPr>
            <a:t>利润最大化和盈亏</a:t>
          </a:r>
          <a:endParaRPr lang="en-US" sz="2400" b="0" dirty="0">
            <a:latin typeface="微软雅黑" panose="020B0503020204020204" pitchFamily="34" charset="-122"/>
            <a:ea typeface="微软雅黑" panose="020B0503020204020204" pitchFamily="34" charset="-122"/>
          </a:endParaRPr>
        </a:p>
      </dgm:t>
    </dgm:pt>
    <dgm:pt modelId="{3B5B4E1F-0E9F-4A68-B4EC-0F931A5DB085}" type="parTrans" cxnId="{7B1A12F3-B59A-49F7-9D7A-ED588910C8AB}">
      <dgm:prSet/>
      <dgm:spPr/>
      <dgm:t>
        <a:bodyPr/>
        <a:lstStyle/>
        <a:p>
          <a:pPr algn="l"/>
          <a:endParaRPr lang="zh-CN" altLang="en-US" sz="2000" b="0"/>
        </a:p>
      </dgm:t>
    </dgm:pt>
    <dgm:pt modelId="{05EEA1A4-8AFD-465A-BB6F-BAAE9D2ED08C}" type="sibTrans" cxnId="{7B1A12F3-B59A-49F7-9D7A-ED588910C8AB}">
      <dgm:prSet/>
      <dgm:spPr/>
      <dgm:t>
        <a:bodyPr/>
        <a:lstStyle/>
        <a:p>
          <a:pPr algn="l"/>
          <a:endParaRPr lang="zh-CN" altLang="en-US" sz="2000" b="0"/>
        </a:p>
      </dgm:t>
    </dgm:pt>
    <dgm:pt modelId="{BF730B8B-A7B9-44C6-A858-95C975076D01}">
      <dgm:prSet phldr="0" custT="1"/>
      <dgm:spPr/>
      <dgm:t>
        <a:bodyPr vert="horz" wrap="square"/>
        <a:lstStyle/>
        <a:p>
          <a:pPr algn="l" rtl="0">
            <a:lnSpc>
              <a:spcPct val="100000"/>
            </a:lnSpc>
            <a:spcBef>
              <a:spcPct val="0"/>
            </a:spcBef>
            <a:spcAft>
              <a:spcPct val="35000"/>
            </a:spcAft>
          </a:pPr>
          <a:r>
            <a:rPr lang="en-US" altLang="zh-CN" sz="2400" b="0" dirty="0">
              <a:latin typeface="微软雅黑" panose="020B0503020204020204" pitchFamily="34" charset="-122"/>
              <a:ea typeface="微软雅黑" panose="020B0503020204020204" pitchFamily="34" charset="-122"/>
            </a:rPr>
            <a:t>  </a:t>
          </a:r>
          <a:r>
            <a:rPr lang="zh-CN" sz="2400" b="0" dirty="0">
              <a:latin typeface="微软雅黑" panose="020B0503020204020204" pitchFamily="34" charset="-122"/>
              <a:ea typeface="微软雅黑" panose="020B0503020204020204" pitchFamily="34" charset="-122"/>
            </a:rPr>
            <a:t>亏损时的决策</a:t>
          </a:r>
          <a:endParaRPr lang="en-US" sz="2400" b="0" dirty="0">
            <a:latin typeface="微软雅黑" panose="020B0503020204020204" pitchFamily="34" charset="-122"/>
            <a:ea typeface="微软雅黑" panose="020B0503020204020204" pitchFamily="34" charset="-122"/>
          </a:endParaRPr>
        </a:p>
      </dgm:t>
    </dgm:pt>
    <dgm:pt modelId="{53861AB0-4E24-4E08-87AF-F1D1B4653F39}" type="parTrans" cxnId="{7AF13ABD-5817-475D-BBF1-65DC89BA8961}">
      <dgm:prSet/>
      <dgm:spPr/>
      <dgm:t>
        <a:bodyPr/>
        <a:lstStyle/>
        <a:p>
          <a:pPr algn="l"/>
          <a:endParaRPr lang="zh-CN" altLang="en-US" sz="2000" b="0"/>
        </a:p>
      </dgm:t>
    </dgm:pt>
    <dgm:pt modelId="{2365C400-AF86-4111-9038-AF878CF7DAE7}" type="sibTrans" cxnId="{7AF13ABD-5817-475D-BBF1-65DC89BA8961}">
      <dgm:prSet/>
      <dgm:spPr/>
      <dgm:t>
        <a:bodyPr/>
        <a:lstStyle/>
        <a:p>
          <a:pPr algn="l"/>
          <a:endParaRPr lang="zh-CN" altLang="en-US" sz="2000" b="0"/>
        </a:p>
      </dgm:t>
    </dgm:pt>
    <dgm:pt modelId="{05B83DA6-FA15-4222-A22D-AF91A5DD52BE}">
      <dgm:prSet phldr="0" custT="1"/>
      <dgm:spPr/>
      <dgm:t>
        <a:bodyPr vert="horz" wrap="square"/>
        <a:lstStyle/>
        <a:p>
          <a:pPr algn="l" rtl="0">
            <a:lnSpc>
              <a:spcPct val="100000"/>
            </a:lnSpc>
            <a:spcBef>
              <a:spcPct val="0"/>
            </a:spcBef>
            <a:spcAft>
              <a:spcPct val="35000"/>
            </a:spcAft>
          </a:pPr>
          <a:r>
            <a:rPr lang="en-US" altLang="zh-CN" sz="2400" b="0" dirty="0">
              <a:latin typeface="微软雅黑" panose="020B0503020204020204" pitchFamily="34" charset="-122"/>
              <a:ea typeface="微软雅黑" panose="020B0503020204020204" pitchFamily="34" charset="-122"/>
            </a:rPr>
            <a:t> </a:t>
          </a:r>
          <a:r>
            <a:rPr lang="zh-CN" sz="2400" b="0" dirty="0">
              <a:latin typeface="微软雅黑" panose="020B0503020204020204" pitchFamily="34" charset="-122"/>
              <a:ea typeface="微软雅黑" panose="020B0503020204020204" pitchFamily="34" charset="-122"/>
            </a:rPr>
            <a:t>企业和市场的短期供给曲线</a:t>
          </a:r>
          <a:endParaRPr lang="en-US" sz="2400" b="0" dirty="0">
            <a:latin typeface="微软雅黑" panose="020B0503020204020204" pitchFamily="34" charset="-122"/>
            <a:ea typeface="微软雅黑" panose="020B0503020204020204" pitchFamily="34" charset="-122"/>
          </a:endParaRPr>
        </a:p>
      </dgm:t>
    </dgm:pt>
    <dgm:pt modelId="{3A5D2F15-B744-4821-AF2C-97C095D357D3}" type="parTrans" cxnId="{4468012B-22D0-46DB-AB5C-846F395E9388}">
      <dgm:prSet/>
      <dgm:spPr/>
      <dgm:t>
        <a:bodyPr/>
        <a:lstStyle/>
        <a:p>
          <a:pPr algn="l"/>
          <a:endParaRPr lang="zh-CN" altLang="en-US" sz="2000" b="0"/>
        </a:p>
      </dgm:t>
    </dgm:pt>
    <dgm:pt modelId="{74A2ADD2-5859-4871-9E7A-771FBE8FABDB}" type="sibTrans" cxnId="{4468012B-22D0-46DB-AB5C-846F395E9388}">
      <dgm:prSet/>
      <dgm:spPr/>
      <dgm:t>
        <a:bodyPr/>
        <a:lstStyle/>
        <a:p>
          <a:pPr algn="l"/>
          <a:endParaRPr lang="zh-CN" altLang="en-US" sz="2000" b="0"/>
        </a:p>
      </dgm:t>
    </dgm:pt>
    <dgm:pt modelId="{98658055-9C84-4C8B-B493-A096FCF5DDB1}">
      <dgm:prSet phldr="0" custT="1"/>
      <dgm:spPr/>
      <dgm:t>
        <a:bodyPr vert="horz" wrap="square"/>
        <a:lstStyle/>
        <a:p>
          <a:pPr algn="l" rtl="0">
            <a:lnSpc>
              <a:spcPct val="100000"/>
            </a:lnSpc>
            <a:spcBef>
              <a:spcPct val="0"/>
            </a:spcBef>
            <a:spcAft>
              <a:spcPct val="35000"/>
            </a:spcAft>
          </a:pPr>
          <a:endParaRPr lang="zh-CN" altLang="en-US" sz="2400" b="0" dirty="0">
            <a:latin typeface="微软雅黑" panose="020B0503020204020204" pitchFamily="34" charset="-122"/>
            <a:ea typeface="微软雅黑" panose="020B0503020204020204" pitchFamily="34" charset="-122"/>
            <a:cs typeface="微软雅黑" panose="020B0503020204020204" pitchFamily="34" charset="-122"/>
          </a:endParaRPr>
        </a:p>
        <a:p>
          <a:pPr algn="l" rtl="0">
            <a:lnSpc>
              <a:spcPct val="100000"/>
            </a:lnSpc>
            <a:spcBef>
              <a:spcPct val="0"/>
            </a:spcBef>
            <a:spcAft>
              <a:spcPct val="35000"/>
            </a:spcAft>
          </a:pP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 生产者剩余和消费者剩余</a:t>
          </a:r>
          <a:b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D60249C9-65EC-4D6B-B2C6-DC0DF32D76C1}" type="parTrans" cxnId="{CE2F2415-BC66-4BB4-B3D7-366A55D88C98}">
      <dgm:prSet/>
      <dgm:spPr/>
      <dgm:t>
        <a:bodyPr/>
        <a:lstStyle/>
        <a:p>
          <a:pPr algn="l"/>
          <a:endParaRPr lang="zh-CN" altLang="en-US" sz="2000" b="0"/>
        </a:p>
      </dgm:t>
    </dgm:pt>
    <dgm:pt modelId="{72638A84-5A39-436B-83BE-16CE0FFBCCA9}" type="sibTrans" cxnId="{CE2F2415-BC66-4BB4-B3D7-366A55D88C98}">
      <dgm:prSet/>
      <dgm:spPr/>
      <dgm:t>
        <a:bodyPr/>
        <a:lstStyle/>
        <a:p>
          <a:pPr algn="l"/>
          <a:endParaRPr lang="zh-CN" altLang="en-US" sz="2000" b="0"/>
        </a:p>
      </dgm:t>
    </dgm:pt>
    <dgm:pt modelId="{F1273CE9-7749-4012-ABB0-5B7F476A0448}" type="pres">
      <dgm:prSet presAssocID="{BA537017-06B7-4993-AF2A-5EC0B81A87A1}" presName="compositeShape" presStyleCnt="0">
        <dgm:presLayoutVars>
          <dgm:dir/>
          <dgm:resizeHandles/>
        </dgm:presLayoutVars>
      </dgm:prSet>
      <dgm:spPr/>
    </dgm:pt>
    <dgm:pt modelId="{DA95EE10-B862-46E5-BD5E-E78674495AA7}" type="pres">
      <dgm:prSet presAssocID="{BA537017-06B7-4993-AF2A-5EC0B81A87A1}" presName="pyramid" presStyleLbl="node1" presStyleIdx="0" presStyleCnt="1"/>
      <dgm:spPr/>
    </dgm:pt>
    <dgm:pt modelId="{96EF10E5-EC99-440B-B2C4-F4756B47EB8C}" type="pres">
      <dgm:prSet presAssocID="{BA537017-06B7-4993-AF2A-5EC0B81A87A1}" presName="theList" presStyleCnt="0"/>
      <dgm:spPr/>
    </dgm:pt>
    <dgm:pt modelId="{8A4DDE8F-F68C-40E3-9A87-6FA13739A032}" type="pres">
      <dgm:prSet presAssocID="{9FE7ACA4-64E9-417E-9C01-CE5DC5D1C5DC}" presName="aNode" presStyleLbl="fgAcc1" presStyleIdx="0" presStyleCnt="5" custScaleX="123113" custLinFactNeighborX="11407" custLinFactNeighborY="21323">
        <dgm:presLayoutVars>
          <dgm:bulletEnabled val="1"/>
        </dgm:presLayoutVars>
      </dgm:prSet>
      <dgm:spPr/>
    </dgm:pt>
    <dgm:pt modelId="{836D89D1-9FE4-490E-B9AA-9A5177AFD577}" type="pres">
      <dgm:prSet presAssocID="{9FE7ACA4-64E9-417E-9C01-CE5DC5D1C5DC}" presName="aSpace" presStyleCnt="0"/>
      <dgm:spPr/>
    </dgm:pt>
    <dgm:pt modelId="{F9A2574D-8902-4407-9608-7181D6E55D82}" type="pres">
      <dgm:prSet presAssocID="{6DCB8753-9CAB-48E6-869A-CBA86395847F}" presName="aNode" presStyleLbl="fgAcc1" presStyleIdx="1" presStyleCnt="5">
        <dgm:presLayoutVars>
          <dgm:bulletEnabled val="1"/>
        </dgm:presLayoutVars>
      </dgm:prSet>
      <dgm:spPr/>
    </dgm:pt>
    <dgm:pt modelId="{BEACE131-EDDC-424B-BEE4-C0FCCACCC2F8}" type="pres">
      <dgm:prSet presAssocID="{6DCB8753-9CAB-48E6-869A-CBA86395847F}" presName="aSpace" presStyleCnt="0"/>
      <dgm:spPr/>
    </dgm:pt>
    <dgm:pt modelId="{45D7314C-9659-421F-A502-0BF5F4631652}" type="pres">
      <dgm:prSet presAssocID="{BF730B8B-A7B9-44C6-A858-95C975076D01}" presName="aNode" presStyleLbl="fgAcc1" presStyleIdx="2" presStyleCnt="5">
        <dgm:presLayoutVars>
          <dgm:bulletEnabled val="1"/>
        </dgm:presLayoutVars>
      </dgm:prSet>
      <dgm:spPr/>
    </dgm:pt>
    <dgm:pt modelId="{305124F4-A670-44D5-9C8A-3B03D471F099}" type="pres">
      <dgm:prSet presAssocID="{BF730B8B-A7B9-44C6-A858-95C975076D01}" presName="aSpace" presStyleCnt="0"/>
      <dgm:spPr/>
    </dgm:pt>
    <dgm:pt modelId="{EE047D2B-23AA-4652-8D25-5EBF7155A3AD}" type="pres">
      <dgm:prSet presAssocID="{05B83DA6-FA15-4222-A22D-AF91A5DD52BE}" presName="aNode" presStyleLbl="fgAcc1" presStyleIdx="3" presStyleCnt="5" custScaleX="125908" custLinFactNeighborX="13614" custLinFactNeighborY="13458">
        <dgm:presLayoutVars>
          <dgm:bulletEnabled val="1"/>
        </dgm:presLayoutVars>
      </dgm:prSet>
      <dgm:spPr/>
    </dgm:pt>
    <dgm:pt modelId="{79AB5AB9-A142-4BF9-B1C4-8EA441A1458B}" type="pres">
      <dgm:prSet presAssocID="{05B83DA6-FA15-4222-A22D-AF91A5DD52BE}" presName="aSpace" presStyleCnt="0"/>
      <dgm:spPr/>
    </dgm:pt>
    <dgm:pt modelId="{42B801C3-5DC7-458C-AD49-EE3610D4E98F}" type="pres">
      <dgm:prSet presAssocID="{98658055-9C84-4C8B-B493-A096FCF5DDB1}" presName="aNode" presStyleLbl="fgAcc1" presStyleIdx="4" presStyleCnt="5" custScaleX="145190" custLinFactNeighborX="23917" custLinFactNeighborY="80741">
        <dgm:presLayoutVars>
          <dgm:bulletEnabled val="1"/>
        </dgm:presLayoutVars>
      </dgm:prSet>
      <dgm:spPr/>
    </dgm:pt>
    <dgm:pt modelId="{CE2FF083-AE41-4523-A78E-76653BC6DF37}" type="pres">
      <dgm:prSet presAssocID="{98658055-9C84-4C8B-B493-A096FCF5DDB1}" presName="aSpace" presStyleCnt="0"/>
      <dgm:spPr/>
    </dgm:pt>
  </dgm:ptLst>
  <dgm:cxnLst>
    <dgm:cxn modelId="{CE5CAF01-1465-4869-87F8-804879AA26EA}" type="presOf" srcId="{6DCB8753-9CAB-48E6-869A-CBA86395847F}" destId="{F9A2574D-8902-4407-9608-7181D6E55D82}" srcOrd="0" destOrd="0" presId="urn:microsoft.com/office/officeart/2005/8/layout/pyramid2#3"/>
    <dgm:cxn modelId="{CE2F2415-BC66-4BB4-B3D7-366A55D88C98}" srcId="{BA537017-06B7-4993-AF2A-5EC0B81A87A1}" destId="{98658055-9C84-4C8B-B493-A096FCF5DDB1}" srcOrd="4" destOrd="0" parTransId="{D60249C9-65EC-4D6B-B2C6-DC0DF32D76C1}" sibTransId="{72638A84-5A39-436B-83BE-16CE0FFBCCA9}"/>
    <dgm:cxn modelId="{4468012B-22D0-46DB-AB5C-846F395E9388}" srcId="{BA537017-06B7-4993-AF2A-5EC0B81A87A1}" destId="{05B83DA6-FA15-4222-A22D-AF91A5DD52BE}" srcOrd="3" destOrd="0" parTransId="{3A5D2F15-B744-4821-AF2C-97C095D357D3}" sibTransId="{74A2ADD2-5859-4871-9E7A-771FBE8FABDB}"/>
    <dgm:cxn modelId="{D36F7A6B-E415-4E3D-9301-B8A78734BE8A}" type="presOf" srcId="{BF730B8B-A7B9-44C6-A858-95C975076D01}" destId="{45D7314C-9659-421F-A502-0BF5F4631652}" srcOrd="0" destOrd="0" presId="urn:microsoft.com/office/officeart/2005/8/layout/pyramid2#3"/>
    <dgm:cxn modelId="{4B1F7770-D2BD-43F8-9A97-44E94C44845D}" srcId="{BA537017-06B7-4993-AF2A-5EC0B81A87A1}" destId="{9FE7ACA4-64E9-417E-9C01-CE5DC5D1C5DC}" srcOrd="0" destOrd="0" parTransId="{A669155D-3E85-4473-A7B2-FFDB756CA15C}" sibTransId="{F3F5168C-7EF8-4B1E-8270-AD8DD0143F98}"/>
    <dgm:cxn modelId="{45F74651-B1A9-4FA4-99BC-9B85B58C2AFA}" type="presOf" srcId="{98658055-9C84-4C8B-B493-A096FCF5DDB1}" destId="{42B801C3-5DC7-458C-AD49-EE3610D4E98F}" srcOrd="0" destOrd="0" presId="urn:microsoft.com/office/officeart/2005/8/layout/pyramid2#3"/>
    <dgm:cxn modelId="{4C849372-C9AC-4260-B51F-68924623ACD8}" type="presOf" srcId="{BA537017-06B7-4993-AF2A-5EC0B81A87A1}" destId="{F1273CE9-7749-4012-ABB0-5B7F476A0448}" srcOrd="0" destOrd="0" presId="urn:microsoft.com/office/officeart/2005/8/layout/pyramid2#3"/>
    <dgm:cxn modelId="{7AF13ABD-5817-475D-BBF1-65DC89BA8961}" srcId="{BA537017-06B7-4993-AF2A-5EC0B81A87A1}" destId="{BF730B8B-A7B9-44C6-A858-95C975076D01}" srcOrd="2" destOrd="0" parTransId="{53861AB0-4E24-4E08-87AF-F1D1B4653F39}" sibTransId="{2365C400-AF86-4111-9038-AF878CF7DAE7}"/>
    <dgm:cxn modelId="{930206EE-71EA-40C8-93ED-A1AEC9D8A807}" type="presOf" srcId="{9FE7ACA4-64E9-417E-9C01-CE5DC5D1C5DC}" destId="{8A4DDE8F-F68C-40E3-9A87-6FA13739A032}" srcOrd="0" destOrd="0" presId="urn:microsoft.com/office/officeart/2005/8/layout/pyramid2#3"/>
    <dgm:cxn modelId="{7B1A12F3-B59A-49F7-9D7A-ED588910C8AB}" srcId="{BA537017-06B7-4993-AF2A-5EC0B81A87A1}" destId="{6DCB8753-9CAB-48E6-869A-CBA86395847F}" srcOrd="1" destOrd="0" parTransId="{3B5B4E1F-0E9F-4A68-B4EC-0F931A5DB085}" sibTransId="{05EEA1A4-8AFD-465A-BB6F-BAAE9D2ED08C}"/>
    <dgm:cxn modelId="{8E30D6F8-E69B-45C5-95C9-0CE139813DF3}" type="presOf" srcId="{05B83DA6-FA15-4222-A22D-AF91A5DD52BE}" destId="{EE047D2B-23AA-4652-8D25-5EBF7155A3AD}" srcOrd="0" destOrd="0" presId="urn:microsoft.com/office/officeart/2005/8/layout/pyramid2#3"/>
    <dgm:cxn modelId="{545FD2B7-AA9A-409B-B5F7-52FC54A2AC29}" type="presParOf" srcId="{F1273CE9-7749-4012-ABB0-5B7F476A0448}" destId="{DA95EE10-B862-46E5-BD5E-E78674495AA7}" srcOrd="0" destOrd="0" presId="urn:microsoft.com/office/officeart/2005/8/layout/pyramid2#3"/>
    <dgm:cxn modelId="{78862235-ED38-4C1F-A437-E908096C1DCA}" type="presParOf" srcId="{F1273CE9-7749-4012-ABB0-5B7F476A0448}" destId="{96EF10E5-EC99-440B-B2C4-F4756B47EB8C}" srcOrd="1" destOrd="0" presId="urn:microsoft.com/office/officeart/2005/8/layout/pyramid2#3"/>
    <dgm:cxn modelId="{AEADE14B-6B7D-4301-8901-AC83CB0FD5B6}" type="presParOf" srcId="{96EF10E5-EC99-440B-B2C4-F4756B47EB8C}" destId="{8A4DDE8F-F68C-40E3-9A87-6FA13739A032}" srcOrd="0" destOrd="0" presId="urn:microsoft.com/office/officeart/2005/8/layout/pyramid2#3"/>
    <dgm:cxn modelId="{8A2941FD-5F8D-48FD-A1B8-1F726DC52681}" type="presParOf" srcId="{96EF10E5-EC99-440B-B2C4-F4756B47EB8C}" destId="{836D89D1-9FE4-490E-B9AA-9A5177AFD577}" srcOrd="1" destOrd="0" presId="urn:microsoft.com/office/officeart/2005/8/layout/pyramid2#3"/>
    <dgm:cxn modelId="{00AA190E-7887-44F6-B323-F8646CA52858}" type="presParOf" srcId="{96EF10E5-EC99-440B-B2C4-F4756B47EB8C}" destId="{F9A2574D-8902-4407-9608-7181D6E55D82}" srcOrd="2" destOrd="0" presId="urn:microsoft.com/office/officeart/2005/8/layout/pyramid2#3"/>
    <dgm:cxn modelId="{E84AB313-71F5-4E9D-ADC5-DE66811550D8}" type="presParOf" srcId="{96EF10E5-EC99-440B-B2C4-F4756B47EB8C}" destId="{BEACE131-EDDC-424B-BEE4-C0FCCACCC2F8}" srcOrd="3" destOrd="0" presId="urn:microsoft.com/office/officeart/2005/8/layout/pyramid2#3"/>
    <dgm:cxn modelId="{1F481E23-472C-4E03-9882-78A1CBD3C124}" type="presParOf" srcId="{96EF10E5-EC99-440B-B2C4-F4756B47EB8C}" destId="{45D7314C-9659-421F-A502-0BF5F4631652}" srcOrd="4" destOrd="0" presId="urn:microsoft.com/office/officeart/2005/8/layout/pyramid2#3"/>
    <dgm:cxn modelId="{C6170F06-04F2-48B0-8341-D318394730F8}" type="presParOf" srcId="{96EF10E5-EC99-440B-B2C4-F4756B47EB8C}" destId="{305124F4-A670-44D5-9C8A-3B03D471F099}" srcOrd="5" destOrd="0" presId="urn:microsoft.com/office/officeart/2005/8/layout/pyramid2#3"/>
    <dgm:cxn modelId="{CE19FB5D-D21A-408F-BD16-38FE1DCF3BA7}" type="presParOf" srcId="{96EF10E5-EC99-440B-B2C4-F4756B47EB8C}" destId="{EE047D2B-23AA-4652-8D25-5EBF7155A3AD}" srcOrd="6" destOrd="0" presId="urn:microsoft.com/office/officeart/2005/8/layout/pyramid2#3"/>
    <dgm:cxn modelId="{E1D82779-7C86-4C64-8E36-ED9D1939ED99}" type="presParOf" srcId="{96EF10E5-EC99-440B-B2C4-F4756B47EB8C}" destId="{79AB5AB9-A142-4BF9-B1C4-8EA441A1458B}" srcOrd="7" destOrd="0" presId="urn:microsoft.com/office/officeart/2005/8/layout/pyramid2#3"/>
    <dgm:cxn modelId="{6A0CF406-201C-4126-BF77-2C4F1D435519}" type="presParOf" srcId="{96EF10E5-EC99-440B-B2C4-F4756B47EB8C}" destId="{42B801C3-5DC7-458C-AD49-EE3610D4E98F}" srcOrd="8" destOrd="0" presId="urn:microsoft.com/office/officeart/2005/8/layout/pyramid2#3"/>
    <dgm:cxn modelId="{000F2330-65A9-447D-89BF-0A127D836899}" type="presParOf" srcId="{96EF10E5-EC99-440B-B2C4-F4756B47EB8C}" destId="{CE2FF083-AE41-4523-A78E-76653BC6DF37}" srcOrd="9" destOrd="0" presId="urn:microsoft.com/office/officeart/2005/8/layout/pyramid2#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77D9E2-2298-415D-891F-E29B735B9F60}" type="doc">
      <dgm:prSet loTypeId="urn:microsoft.com/office/officeart/2005/8/layout/process3#1" loCatId="process" qsTypeId="urn:microsoft.com/office/officeart/2005/8/quickstyle/simple1#1" qsCatId="simple" csTypeId="urn:microsoft.com/office/officeart/2005/8/colors/accent6_5#1" csCatId="accent6" phldr="1"/>
      <dgm:spPr/>
      <dgm:t>
        <a:bodyPr/>
        <a:lstStyle/>
        <a:p>
          <a:endParaRPr lang="zh-CN" altLang="en-US"/>
        </a:p>
      </dgm:t>
    </dgm:pt>
    <dgm:pt modelId="{2556E02F-5887-46C7-97AC-0490B742FBA6}">
      <dgm:prSet phldrT="[文本]" custT="1"/>
      <dgm:spPr/>
      <dgm:t>
        <a:bodyPr/>
        <a:lstStyle/>
        <a:p>
          <a:pPr>
            <a:lnSpc>
              <a:spcPct val="100000"/>
            </a:lnSpc>
          </a:pPr>
          <a:endParaRPr lang="zh-CN" altLang="en-US" sz="2400" dirty="0">
            <a:effectLst/>
            <a:latin typeface="微软雅黑" panose="020B0503020204020204" pitchFamily="34" charset="-122"/>
            <a:ea typeface="微软雅黑" panose="020B0503020204020204" pitchFamily="34" charset="-122"/>
          </a:endParaRPr>
        </a:p>
      </dgm:t>
    </dgm:pt>
    <dgm:pt modelId="{D8D9EB5E-E44E-41A4-AA43-C8B09758EF10}" type="parTrans" cxnId="{A9995A30-2A7A-485D-8050-D1AB1C55B8EA}">
      <dgm:prSet/>
      <dgm:spPr/>
      <dgm:t>
        <a:bodyPr/>
        <a:lstStyle/>
        <a:p>
          <a:endParaRPr lang="zh-CN" altLang="en-US"/>
        </a:p>
      </dgm:t>
    </dgm:pt>
    <dgm:pt modelId="{F194555C-4F2E-4BBD-B0D4-4DB2C90B8BCA}" type="sibTrans" cxnId="{A9995A30-2A7A-485D-8050-D1AB1C55B8EA}">
      <dgm:prSet/>
      <dgm:spPr/>
      <dgm:t>
        <a:bodyPr/>
        <a:lstStyle/>
        <a:p>
          <a:endParaRPr lang="zh-CN" altLang="en-US"/>
        </a:p>
      </dgm:t>
    </dgm:pt>
    <dgm:pt modelId="{C7148962-91D2-46C3-A70F-8C66C2F00ED9}">
      <dgm:prSet phldrT="[文本]" custT="1"/>
      <dgm:spPr/>
      <dgm:t>
        <a:bodyPr/>
        <a:lstStyle/>
        <a:p>
          <a:endParaRPr lang="zh-CN" altLang="en-US" sz="2400" b="1" dirty="0">
            <a:latin typeface="微软雅黑" panose="020B0503020204020204" pitchFamily="34" charset="-122"/>
            <a:ea typeface="微软雅黑" panose="020B0503020204020204" pitchFamily="34" charset="-122"/>
          </a:endParaRPr>
        </a:p>
      </dgm:t>
    </dgm:pt>
    <dgm:pt modelId="{5F7B88BB-DB69-4C4B-840C-B09785E9B1E9}" type="parTrans" cxnId="{D9A6D59B-5D8E-419C-8B48-09095170C9AD}">
      <dgm:prSet/>
      <dgm:spPr/>
      <dgm:t>
        <a:bodyPr/>
        <a:lstStyle/>
        <a:p>
          <a:endParaRPr lang="zh-CN" altLang="en-US"/>
        </a:p>
      </dgm:t>
    </dgm:pt>
    <dgm:pt modelId="{7311CCD1-CBC4-4062-AAD3-ACF9932BE81B}" type="sibTrans" cxnId="{D9A6D59B-5D8E-419C-8B48-09095170C9AD}">
      <dgm:prSet/>
      <dgm:spPr/>
      <dgm:t>
        <a:bodyPr/>
        <a:lstStyle/>
        <a:p>
          <a:endParaRPr lang="zh-CN" altLang="en-US"/>
        </a:p>
      </dgm:t>
    </dgm:pt>
    <dgm:pt modelId="{82050D4E-65D5-4364-8661-5FF1938CFD4D}">
      <dgm:prSet phldrT="[文本]" custT="1"/>
      <dgm:spPr/>
      <dgm:t>
        <a:bodyPr/>
        <a:lstStyle/>
        <a:p>
          <a:endParaRPr lang="zh-CN" altLang="en-US" sz="2400" b="1" dirty="0">
            <a:latin typeface="微软雅黑" panose="020B0503020204020204" pitchFamily="34" charset="-122"/>
            <a:ea typeface="微软雅黑" panose="020B0503020204020204" pitchFamily="34" charset="-122"/>
          </a:endParaRPr>
        </a:p>
      </dgm:t>
    </dgm:pt>
    <dgm:pt modelId="{6D077D0E-B5E5-49DB-A13D-97C57F592305}" type="parTrans" cxnId="{714EC058-4D05-4BBF-932E-1BE2C5FC707E}">
      <dgm:prSet/>
      <dgm:spPr/>
      <dgm:t>
        <a:bodyPr/>
        <a:lstStyle/>
        <a:p>
          <a:endParaRPr lang="zh-CN" altLang="en-US"/>
        </a:p>
      </dgm:t>
    </dgm:pt>
    <dgm:pt modelId="{2F17A9E2-73BE-4742-9A22-876DDE143048}" type="sibTrans" cxnId="{714EC058-4D05-4BBF-932E-1BE2C5FC707E}">
      <dgm:prSet/>
      <dgm:spPr/>
      <dgm:t>
        <a:bodyPr/>
        <a:lstStyle/>
        <a:p>
          <a:endParaRPr lang="zh-CN" altLang="en-US"/>
        </a:p>
      </dgm:t>
    </dgm:pt>
    <dgm:pt modelId="{2B5A345D-119B-4046-AB94-4E915AC1BFF0}">
      <dgm:prSet/>
      <dgm:spPr/>
      <dgm:t>
        <a:bodyPr/>
        <a:lstStyle/>
        <a:p>
          <a:endParaRPr lang="zh-CN" altLang="en-US" dirty="0"/>
        </a:p>
      </dgm:t>
    </dgm:pt>
    <dgm:pt modelId="{4CEF9B55-66ED-4303-A2F5-C7FC1138EE74}" type="parTrans" cxnId="{7CF621D8-B66C-46F5-B6EE-08A4E706AC34}">
      <dgm:prSet/>
      <dgm:spPr/>
      <dgm:t>
        <a:bodyPr/>
        <a:lstStyle/>
        <a:p>
          <a:endParaRPr lang="zh-CN" altLang="en-US"/>
        </a:p>
      </dgm:t>
    </dgm:pt>
    <dgm:pt modelId="{929B22B3-560D-4067-B7B3-5F84D799ADCB}" type="sibTrans" cxnId="{7CF621D8-B66C-46F5-B6EE-08A4E706AC34}">
      <dgm:prSet/>
      <dgm:spPr/>
      <dgm:t>
        <a:bodyPr/>
        <a:lstStyle/>
        <a:p>
          <a:endParaRPr lang="zh-CN" altLang="en-US"/>
        </a:p>
      </dgm:t>
    </dgm:pt>
    <dgm:pt modelId="{62916DC8-C33E-4056-AC13-C1D756108E0E}" type="pres">
      <dgm:prSet presAssocID="{E377D9E2-2298-415D-891F-E29B735B9F60}" presName="linearFlow" presStyleCnt="0">
        <dgm:presLayoutVars>
          <dgm:dir/>
          <dgm:animLvl val="lvl"/>
          <dgm:resizeHandles val="exact"/>
        </dgm:presLayoutVars>
      </dgm:prSet>
      <dgm:spPr/>
    </dgm:pt>
    <dgm:pt modelId="{E3ABACF6-618A-4498-8DA0-56AAC7BFB9E8}" type="pres">
      <dgm:prSet presAssocID="{2556E02F-5887-46C7-97AC-0490B742FBA6}" presName="composite" presStyleCnt="0"/>
      <dgm:spPr/>
    </dgm:pt>
    <dgm:pt modelId="{8F1E98BE-ABA3-4BAB-852A-8DEE19F3226B}" type="pres">
      <dgm:prSet presAssocID="{2556E02F-5887-46C7-97AC-0490B742FBA6}" presName="parTx" presStyleLbl="node1" presStyleIdx="0" presStyleCnt="3">
        <dgm:presLayoutVars>
          <dgm:chMax val="0"/>
          <dgm:chPref val="0"/>
          <dgm:bulletEnabled val="1"/>
        </dgm:presLayoutVars>
      </dgm:prSet>
      <dgm:spPr/>
    </dgm:pt>
    <dgm:pt modelId="{222454F5-2594-4EF8-A2CB-EB87FB3F1342}" type="pres">
      <dgm:prSet presAssocID="{2556E02F-5887-46C7-97AC-0490B742FBA6}" presName="parSh" presStyleLbl="node1" presStyleIdx="0" presStyleCnt="3" custLinFactNeighborX="-4969" custLinFactNeighborY="-4580"/>
      <dgm:spPr/>
    </dgm:pt>
    <dgm:pt modelId="{6DCBB476-444D-4118-8260-7EC1449B3525}" type="pres">
      <dgm:prSet presAssocID="{2556E02F-5887-46C7-97AC-0490B742FBA6}" presName="desTx" presStyleLbl="fgAcc1" presStyleIdx="0" presStyleCnt="3" custScaleY="100000" custLinFactNeighborX="276" custLinFactNeighborY="7888">
        <dgm:presLayoutVars>
          <dgm:bulletEnabled val="1"/>
        </dgm:presLayoutVars>
      </dgm:prSet>
      <dgm:spPr/>
    </dgm:pt>
    <dgm:pt modelId="{33CC437C-53BA-45DC-B0DE-77353B76219F}" type="pres">
      <dgm:prSet presAssocID="{F194555C-4F2E-4BBD-B0D4-4DB2C90B8BCA}" presName="sibTrans" presStyleLbl="sibTrans2D1" presStyleIdx="0" presStyleCnt="2" custAng="5344424" custLinFactX="-100000" custLinFactY="-29663" custLinFactNeighborX="-140653" custLinFactNeighborY="-100000"/>
      <dgm:spPr/>
    </dgm:pt>
    <dgm:pt modelId="{66F2FFC1-99AD-42A2-BCF0-044D139D3BA8}" type="pres">
      <dgm:prSet presAssocID="{F194555C-4F2E-4BBD-B0D4-4DB2C90B8BCA}" presName="connTx" presStyleLbl="sibTrans2D1" presStyleIdx="0" presStyleCnt="2"/>
      <dgm:spPr/>
    </dgm:pt>
    <dgm:pt modelId="{3424FC7A-8A6A-4FFB-92DD-E551A7DAC995}" type="pres">
      <dgm:prSet presAssocID="{C7148962-91D2-46C3-A70F-8C66C2F00ED9}" presName="composite" presStyleCnt="0"/>
      <dgm:spPr/>
    </dgm:pt>
    <dgm:pt modelId="{66FAF8CA-977A-4CE0-9CF8-BB57149E5796}" type="pres">
      <dgm:prSet presAssocID="{C7148962-91D2-46C3-A70F-8C66C2F00ED9}" presName="parTx" presStyleLbl="node1" presStyleIdx="0" presStyleCnt="3">
        <dgm:presLayoutVars>
          <dgm:chMax val="0"/>
          <dgm:chPref val="0"/>
          <dgm:bulletEnabled val="1"/>
        </dgm:presLayoutVars>
      </dgm:prSet>
      <dgm:spPr/>
    </dgm:pt>
    <dgm:pt modelId="{635B8084-9A39-4B1F-AD93-BF5DC979134A}" type="pres">
      <dgm:prSet presAssocID="{C7148962-91D2-46C3-A70F-8C66C2F00ED9}" presName="parSh" presStyleLbl="node1" presStyleIdx="1" presStyleCnt="3"/>
      <dgm:spPr/>
    </dgm:pt>
    <dgm:pt modelId="{196B1E12-AB4C-4B56-9692-4AB09DD019F5}" type="pres">
      <dgm:prSet presAssocID="{C7148962-91D2-46C3-A70F-8C66C2F00ED9}" presName="desTx" presStyleLbl="fgAcc1" presStyleIdx="1" presStyleCnt="3">
        <dgm:presLayoutVars>
          <dgm:bulletEnabled val="1"/>
        </dgm:presLayoutVars>
      </dgm:prSet>
      <dgm:spPr/>
    </dgm:pt>
    <dgm:pt modelId="{42E49329-326A-4222-815B-3C51653D5FBF}" type="pres">
      <dgm:prSet presAssocID="{7311CCD1-CBC4-4062-AAD3-ACF9932BE81B}" presName="sibTrans" presStyleLbl="sibTrans2D1" presStyleIdx="1" presStyleCnt="2" custAng="5400000" custLinFactX="-100000" custLinFactNeighborX="-118012" custLinFactNeighborY="-80774"/>
      <dgm:spPr/>
    </dgm:pt>
    <dgm:pt modelId="{E7669FFC-6C41-435C-A058-8690105DC558}" type="pres">
      <dgm:prSet presAssocID="{7311CCD1-CBC4-4062-AAD3-ACF9932BE81B}" presName="connTx" presStyleLbl="sibTrans2D1" presStyleIdx="1" presStyleCnt="2"/>
      <dgm:spPr/>
    </dgm:pt>
    <dgm:pt modelId="{00222E34-507D-4CFE-8B0F-809000604676}" type="pres">
      <dgm:prSet presAssocID="{82050D4E-65D5-4364-8661-5FF1938CFD4D}" presName="composite" presStyleCnt="0"/>
      <dgm:spPr/>
    </dgm:pt>
    <dgm:pt modelId="{A48C6729-ECD2-4658-B7E2-8A36E621B73B}" type="pres">
      <dgm:prSet presAssocID="{82050D4E-65D5-4364-8661-5FF1938CFD4D}" presName="parTx" presStyleLbl="node1" presStyleIdx="1" presStyleCnt="3">
        <dgm:presLayoutVars>
          <dgm:chMax val="0"/>
          <dgm:chPref val="0"/>
          <dgm:bulletEnabled val="1"/>
        </dgm:presLayoutVars>
      </dgm:prSet>
      <dgm:spPr/>
    </dgm:pt>
    <dgm:pt modelId="{BCA94B43-8067-4E27-BA6A-3CC314EAB941}" type="pres">
      <dgm:prSet presAssocID="{82050D4E-65D5-4364-8661-5FF1938CFD4D}" presName="parSh" presStyleLbl="node1" presStyleIdx="2" presStyleCnt="3"/>
      <dgm:spPr/>
    </dgm:pt>
    <dgm:pt modelId="{ABF30C3F-4BF9-4781-A1F7-5CD18FF2E2D5}" type="pres">
      <dgm:prSet presAssocID="{82050D4E-65D5-4364-8661-5FF1938CFD4D}" presName="desTx" presStyleLbl="fgAcc1" presStyleIdx="2" presStyleCnt="3">
        <dgm:presLayoutVars>
          <dgm:bulletEnabled val="1"/>
        </dgm:presLayoutVars>
      </dgm:prSet>
      <dgm:spPr/>
    </dgm:pt>
  </dgm:ptLst>
  <dgm:cxnLst>
    <dgm:cxn modelId="{C1468105-00CD-474B-BECF-A9CD4F6A63A6}" type="presOf" srcId="{2B5A345D-119B-4046-AB94-4E915AC1BFF0}" destId="{ABF30C3F-4BF9-4781-A1F7-5CD18FF2E2D5}" srcOrd="0" destOrd="0" presId="urn:microsoft.com/office/officeart/2005/8/layout/process3#1"/>
    <dgm:cxn modelId="{7197610C-AB9F-434C-9723-8D2C00928AF4}" type="presOf" srcId="{E377D9E2-2298-415D-891F-E29B735B9F60}" destId="{62916DC8-C33E-4056-AC13-C1D756108E0E}" srcOrd="0" destOrd="0" presId="urn:microsoft.com/office/officeart/2005/8/layout/process3#1"/>
    <dgm:cxn modelId="{7F696C2A-1B9E-4524-9FD7-78B0FA0A6946}" type="presOf" srcId="{7311CCD1-CBC4-4062-AAD3-ACF9932BE81B}" destId="{E7669FFC-6C41-435C-A058-8690105DC558}" srcOrd="1" destOrd="0" presId="urn:microsoft.com/office/officeart/2005/8/layout/process3#1"/>
    <dgm:cxn modelId="{A9995A30-2A7A-485D-8050-D1AB1C55B8EA}" srcId="{E377D9E2-2298-415D-891F-E29B735B9F60}" destId="{2556E02F-5887-46C7-97AC-0490B742FBA6}" srcOrd="0" destOrd="0" parTransId="{D8D9EB5E-E44E-41A4-AA43-C8B09758EF10}" sibTransId="{F194555C-4F2E-4BBD-B0D4-4DB2C90B8BCA}"/>
    <dgm:cxn modelId="{CDD9136A-0920-4450-B31C-A0A0EB89E3E3}" type="presOf" srcId="{C7148962-91D2-46C3-A70F-8C66C2F00ED9}" destId="{66FAF8CA-977A-4CE0-9CF8-BB57149E5796}" srcOrd="0" destOrd="0" presId="urn:microsoft.com/office/officeart/2005/8/layout/process3#1"/>
    <dgm:cxn modelId="{714EC058-4D05-4BBF-932E-1BE2C5FC707E}" srcId="{E377D9E2-2298-415D-891F-E29B735B9F60}" destId="{82050D4E-65D5-4364-8661-5FF1938CFD4D}" srcOrd="2" destOrd="0" parTransId="{6D077D0E-B5E5-49DB-A13D-97C57F592305}" sibTransId="{2F17A9E2-73BE-4742-9A22-876DDE143048}"/>
    <dgm:cxn modelId="{E8109679-FBC6-41F6-B512-E633147B1722}" type="presOf" srcId="{C7148962-91D2-46C3-A70F-8C66C2F00ED9}" destId="{635B8084-9A39-4B1F-AD93-BF5DC979134A}" srcOrd="1" destOrd="0" presId="urn:microsoft.com/office/officeart/2005/8/layout/process3#1"/>
    <dgm:cxn modelId="{F8E00A5A-6C1E-45B2-8180-F16E5E19781F}" type="presOf" srcId="{7311CCD1-CBC4-4062-AAD3-ACF9932BE81B}" destId="{42E49329-326A-4222-815B-3C51653D5FBF}" srcOrd="0" destOrd="0" presId="urn:microsoft.com/office/officeart/2005/8/layout/process3#1"/>
    <dgm:cxn modelId="{D9A6D59B-5D8E-419C-8B48-09095170C9AD}" srcId="{E377D9E2-2298-415D-891F-E29B735B9F60}" destId="{C7148962-91D2-46C3-A70F-8C66C2F00ED9}" srcOrd="1" destOrd="0" parTransId="{5F7B88BB-DB69-4C4B-840C-B09785E9B1E9}" sibTransId="{7311CCD1-CBC4-4062-AAD3-ACF9932BE81B}"/>
    <dgm:cxn modelId="{D79005AA-52E9-4AEF-9A1B-DD72B0163F01}" type="presOf" srcId="{2556E02F-5887-46C7-97AC-0490B742FBA6}" destId="{8F1E98BE-ABA3-4BAB-852A-8DEE19F3226B}" srcOrd="0" destOrd="0" presId="urn:microsoft.com/office/officeart/2005/8/layout/process3#1"/>
    <dgm:cxn modelId="{7329CFBA-E38B-4F99-B863-D7632484A901}" type="presOf" srcId="{F194555C-4F2E-4BBD-B0D4-4DB2C90B8BCA}" destId="{66F2FFC1-99AD-42A2-BCF0-044D139D3BA8}" srcOrd="1" destOrd="0" presId="urn:microsoft.com/office/officeart/2005/8/layout/process3#1"/>
    <dgm:cxn modelId="{7B2452CE-690D-4C12-899A-48F8A7C478E2}" type="presOf" srcId="{82050D4E-65D5-4364-8661-5FF1938CFD4D}" destId="{A48C6729-ECD2-4658-B7E2-8A36E621B73B}" srcOrd="0" destOrd="0" presId="urn:microsoft.com/office/officeart/2005/8/layout/process3#1"/>
    <dgm:cxn modelId="{7CF621D8-B66C-46F5-B6EE-08A4E706AC34}" srcId="{82050D4E-65D5-4364-8661-5FF1938CFD4D}" destId="{2B5A345D-119B-4046-AB94-4E915AC1BFF0}" srcOrd="0" destOrd="0" parTransId="{4CEF9B55-66ED-4303-A2F5-C7FC1138EE74}" sibTransId="{929B22B3-560D-4067-B7B3-5F84D799ADCB}"/>
    <dgm:cxn modelId="{F3E7F1D8-DDE2-4C21-834A-85BACEF06C7A}" type="presOf" srcId="{82050D4E-65D5-4364-8661-5FF1938CFD4D}" destId="{BCA94B43-8067-4E27-BA6A-3CC314EAB941}" srcOrd="1" destOrd="0" presId="urn:microsoft.com/office/officeart/2005/8/layout/process3#1"/>
    <dgm:cxn modelId="{C4ACBBE7-3D91-4A05-8FEE-B1331F0D22BD}" type="presOf" srcId="{2556E02F-5887-46C7-97AC-0490B742FBA6}" destId="{222454F5-2594-4EF8-A2CB-EB87FB3F1342}" srcOrd="1" destOrd="0" presId="urn:microsoft.com/office/officeart/2005/8/layout/process3#1"/>
    <dgm:cxn modelId="{29B84FF1-0CB5-4131-B744-947BD812EE67}" type="presOf" srcId="{F194555C-4F2E-4BBD-B0D4-4DB2C90B8BCA}" destId="{33CC437C-53BA-45DC-B0DE-77353B76219F}" srcOrd="0" destOrd="0" presId="urn:microsoft.com/office/officeart/2005/8/layout/process3#1"/>
    <dgm:cxn modelId="{2421EB3A-B60F-4114-A4B6-3ECCF58FBFE9}" type="presParOf" srcId="{62916DC8-C33E-4056-AC13-C1D756108E0E}" destId="{E3ABACF6-618A-4498-8DA0-56AAC7BFB9E8}" srcOrd="0" destOrd="0" presId="urn:microsoft.com/office/officeart/2005/8/layout/process3#1"/>
    <dgm:cxn modelId="{37B9C2D5-D071-43E0-94C7-44203DE67852}" type="presParOf" srcId="{E3ABACF6-618A-4498-8DA0-56AAC7BFB9E8}" destId="{8F1E98BE-ABA3-4BAB-852A-8DEE19F3226B}" srcOrd="0" destOrd="0" presId="urn:microsoft.com/office/officeart/2005/8/layout/process3#1"/>
    <dgm:cxn modelId="{C7842009-670A-45CF-9796-6CB45E6CD1A3}" type="presParOf" srcId="{E3ABACF6-618A-4498-8DA0-56AAC7BFB9E8}" destId="{222454F5-2594-4EF8-A2CB-EB87FB3F1342}" srcOrd="1" destOrd="0" presId="urn:microsoft.com/office/officeart/2005/8/layout/process3#1"/>
    <dgm:cxn modelId="{4460AF73-2D7C-482E-A053-5A8F9F045777}" type="presParOf" srcId="{E3ABACF6-618A-4498-8DA0-56AAC7BFB9E8}" destId="{6DCBB476-444D-4118-8260-7EC1449B3525}" srcOrd="2" destOrd="0" presId="urn:microsoft.com/office/officeart/2005/8/layout/process3#1"/>
    <dgm:cxn modelId="{E937CC2F-25C9-433F-922E-8C646807C95C}" type="presParOf" srcId="{62916DC8-C33E-4056-AC13-C1D756108E0E}" destId="{33CC437C-53BA-45DC-B0DE-77353B76219F}" srcOrd="1" destOrd="0" presId="urn:microsoft.com/office/officeart/2005/8/layout/process3#1"/>
    <dgm:cxn modelId="{F25C82A7-4D94-4F82-9FD1-5912729D75E1}" type="presParOf" srcId="{33CC437C-53BA-45DC-B0DE-77353B76219F}" destId="{66F2FFC1-99AD-42A2-BCF0-044D139D3BA8}" srcOrd="0" destOrd="0" presId="urn:microsoft.com/office/officeart/2005/8/layout/process3#1"/>
    <dgm:cxn modelId="{7F4749C1-6D0A-4957-84AC-BEF79C7578E8}" type="presParOf" srcId="{62916DC8-C33E-4056-AC13-C1D756108E0E}" destId="{3424FC7A-8A6A-4FFB-92DD-E551A7DAC995}" srcOrd="2" destOrd="0" presId="urn:microsoft.com/office/officeart/2005/8/layout/process3#1"/>
    <dgm:cxn modelId="{4FC467D0-BBED-420A-8F07-838342325E78}" type="presParOf" srcId="{3424FC7A-8A6A-4FFB-92DD-E551A7DAC995}" destId="{66FAF8CA-977A-4CE0-9CF8-BB57149E5796}" srcOrd="0" destOrd="0" presId="urn:microsoft.com/office/officeart/2005/8/layout/process3#1"/>
    <dgm:cxn modelId="{92DB6AEE-D872-4C6D-BE7B-10C10B5B1443}" type="presParOf" srcId="{3424FC7A-8A6A-4FFB-92DD-E551A7DAC995}" destId="{635B8084-9A39-4B1F-AD93-BF5DC979134A}" srcOrd="1" destOrd="0" presId="urn:microsoft.com/office/officeart/2005/8/layout/process3#1"/>
    <dgm:cxn modelId="{760427DF-3312-406F-9C40-20517E3EED7E}" type="presParOf" srcId="{3424FC7A-8A6A-4FFB-92DD-E551A7DAC995}" destId="{196B1E12-AB4C-4B56-9692-4AB09DD019F5}" srcOrd="2" destOrd="0" presId="urn:microsoft.com/office/officeart/2005/8/layout/process3#1"/>
    <dgm:cxn modelId="{C543C674-7BD4-41C8-990E-20335F91FE58}" type="presParOf" srcId="{62916DC8-C33E-4056-AC13-C1D756108E0E}" destId="{42E49329-326A-4222-815B-3C51653D5FBF}" srcOrd="3" destOrd="0" presId="urn:microsoft.com/office/officeart/2005/8/layout/process3#1"/>
    <dgm:cxn modelId="{A0E1B242-053F-481C-B59C-D62E95ED50A4}" type="presParOf" srcId="{42E49329-326A-4222-815B-3C51653D5FBF}" destId="{E7669FFC-6C41-435C-A058-8690105DC558}" srcOrd="0" destOrd="0" presId="urn:microsoft.com/office/officeart/2005/8/layout/process3#1"/>
    <dgm:cxn modelId="{799D7DDC-A172-4C52-A234-A08C484EE330}" type="presParOf" srcId="{62916DC8-C33E-4056-AC13-C1D756108E0E}" destId="{00222E34-507D-4CFE-8B0F-809000604676}" srcOrd="4" destOrd="0" presId="urn:microsoft.com/office/officeart/2005/8/layout/process3#1"/>
    <dgm:cxn modelId="{488FFF27-0895-4691-8B05-67F7BAD97B86}" type="presParOf" srcId="{00222E34-507D-4CFE-8B0F-809000604676}" destId="{A48C6729-ECD2-4658-B7E2-8A36E621B73B}" srcOrd="0" destOrd="0" presId="urn:microsoft.com/office/officeart/2005/8/layout/process3#1"/>
    <dgm:cxn modelId="{391C8867-E66D-4BEC-8E48-A487F9D162D9}" type="presParOf" srcId="{00222E34-507D-4CFE-8B0F-809000604676}" destId="{BCA94B43-8067-4E27-BA6A-3CC314EAB941}" srcOrd="1" destOrd="0" presId="urn:microsoft.com/office/officeart/2005/8/layout/process3#1"/>
    <dgm:cxn modelId="{64CAC1E9-F4A2-4D44-AFD9-C81A7800695C}" type="presParOf" srcId="{00222E34-507D-4CFE-8B0F-809000604676}" destId="{ABF30C3F-4BF9-4781-A1F7-5CD18FF2E2D5}" srcOrd="2" destOrd="0" presId="urn:microsoft.com/office/officeart/2005/8/layout/process3#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9892800-4FA5-440A-BAD8-CF9C54C8F40D}" type="doc">
      <dgm:prSet loTypeId="urn:microsoft.com/office/officeart/2005/8/layout/pyramid2#4" loCatId="pyramid" qsTypeId="urn:microsoft.com/office/officeart/2005/8/quickstyle/simple3#4" qsCatId="simple" csTypeId="urn:microsoft.com/office/officeart/2005/8/colors/accent3_2#1" csCatId="accent1"/>
      <dgm:spPr/>
      <dgm:t>
        <a:bodyPr/>
        <a:lstStyle/>
        <a:p>
          <a:endParaRPr lang="zh-CN" altLang="en-US"/>
        </a:p>
      </dgm:t>
    </dgm:pt>
    <dgm:pt modelId="{245A0259-3239-41F8-9673-76430EDD4EA9}">
      <dgm:prSet phldr="0" custT="1"/>
      <dgm:spPr/>
      <dgm:t>
        <a:bodyPr vert="horz" wrap="square"/>
        <a:lstStyle/>
        <a:p>
          <a:pPr algn="l" rtl="0">
            <a:lnSpc>
              <a:spcPct val="10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  </a:t>
          </a:r>
          <a:r>
            <a:rPr lang="zh-CN" sz="2400" dirty="0">
              <a:latin typeface="微软雅黑" panose="020B0503020204020204" pitchFamily="34" charset="-122"/>
              <a:ea typeface="微软雅黑" panose="020B0503020204020204" pitchFamily="34" charset="-122"/>
            </a:rPr>
            <a:t>企业规模的调整</a:t>
          </a:r>
        </a:p>
      </dgm:t>
    </dgm:pt>
    <dgm:pt modelId="{1164E9EA-A7E6-4D02-8AF6-A7DEFD082C27}" type="parTrans" cxnId="{C9174136-D308-4D8D-9CD3-19EEACB856FE}">
      <dgm:prSet/>
      <dgm:spPr/>
      <dgm:t>
        <a:bodyPr/>
        <a:lstStyle/>
        <a:p>
          <a:pPr algn="l"/>
          <a:endParaRPr lang="zh-CN" altLang="en-US"/>
        </a:p>
      </dgm:t>
    </dgm:pt>
    <dgm:pt modelId="{775B24F5-D854-4506-B9FD-A3790325E905}" type="sibTrans" cxnId="{C9174136-D308-4D8D-9CD3-19EEACB856FE}">
      <dgm:prSet/>
      <dgm:spPr/>
      <dgm:t>
        <a:bodyPr/>
        <a:lstStyle/>
        <a:p>
          <a:pPr algn="l"/>
          <a:endParaRPr lang="zh-CN" altLang="en-US"/>
        </a:p>
      </dgm:t>
    </dgm:pt>
    <dgm:pt modelId="{0EA41E42-0491-4878-AC0D-8C7D43CB1CD2}">
      <dgm:prSet phldr="0" custT="1"/>
      <dgm:spPr/>
      <dgm:t>
        <a:bodyPr vert="horz" wrap="square"/>
        <a:lstStyle/>
        <a:p>
          <a:pPr algn="l" rtl="0">
            <a:lnSpc>
              <a:spcPct val="10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p>
        <a:p>
          <a:pPr algn="l" rtl="0">
            <a:lnSpc>
              <a:spcPct val="10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sz="2400" dirty="0">
              <a:latin typeface="微软雅黑" panose="020B0503020204020204" pitchFamily="34" charset="-122"/>
              <a:ea typeface="微软雅黑" panose="020B0503020204020204" pitchFamily="34" charset="-122"/>
              <a:cs typeface="微软雅黑" panose="020B0503020204020204" pitchFamily="34" charset="-122"/>
            </a:rPr>
            <a:t>行业规模调整</a:t>
          </a:r>
          <a:br>
            <a:rPr lang="zh-CN" sz="2400" b="1"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1"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4225553-9543-4FCD-83D9-595E740423D6}" type="parTrans" cxnId="{14C57F71-C764-40E9-8B6C-DD5F17B6CC98}">
      <dgm:prSet/>
      <dgm:spPr/>
      <dgm:t>
        <a:bodyPr/>
        <a:lstStyle/>
        <a:p>
          <a:pPr algn="l"/>
          <a:endParaRPr lang="zh-CN" altLang="en-US"/>
        </a:p>
      </dgm:t>
    </dgm:pt>
    <dgm:pt modelId="{418EB88F-951E-43B0-8A2E-3B8262E0C07E}" type="sibTrans" cxnId="{14C57F71-C764-40E9-8B6C-DD5F17B6CC98}">
      <dgm:prSet/>
      <dgm:spPr/>
      <dgm:t>
        <a:bodyPr/>
        <a:lstStyle/>
        <a:p>
          <a:pPr algn="l"/>
          <a:endParaRPr lang="zh-CN" altLang="en-US"/>
        </a:p>
      </dgm:t>
    </dgm:pt>
    <dgm:pt modelId="{BE3A93CF-757B-4A45-9786-CD36C60FA05F}">
      <dgm:prSet phldr="0" custT="1"/>
      <dgm:spPr/>
      <dgm:t>
        <a:bodyPr vert="horz" wrap="square"/>
        <a:lstStyle/>
        <a:p>
          <a:pPr algn="l" rtl="0">
            <a:lnSpc>
              <a:spcPct val="10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p>
        <a:p>
          <a:pPr algn="l" rtl="0">
            <a:lnSpc>
              <a:spcPct val="10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sz="2400" dirty="0">
              <a:latin typeface="微软雅黑" panose="020B0503020204020204" pitchFamily="34" charset="-122"/>
              <a:ea typeface="微软雅黑" panose="020B0503020204020204" pitchFamily="34" charset="-122"/>
              <a:cs typeface="微软雅黑" panose="020B0503020204020204" pitchFamily="34" charset="-122"/>
            </a:rPr>
            <a:t>长期均衡</a:t>
          </a:r>
          <a:br>
            <a:rPr lang="zh-CN" sz="2400" b="1"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1"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37038A22-0A2E-4BC1-A3C6-EAF3271AF1DC}" type="parTrans" cxnId="{46AD75EC-6B40-4BDE-9446-37DF56105019}">
      <dgm:prSet/>
      <dgm:spPr/>
      <dgm:t>
        <a:bodyPr/>
        <a:lstStyle/>
        <a:p>
          <a:pPr algn="l"/>
          <a:endParaRPr lang="zh-CN" altLang="en-US"/>
        </a:p>
      </dgm:t>
    </dgm:pt>
    <dgm:pt modelId="{24455475-10BC-4016-8090-2C2921532659}" type="sibTrans" cxnId="{46AD75EC-6B40-4BDE-9446-37DF56105019}">
      <dgm:prSet/>
      <dgm:spPr/>
      <dgm:t>
        <a:bodyPr/>
        <a:lstStyle/>
        <a:p>
          <a:pPr algn="l"/>
          <a:endParaRPr lang="zh-CN" altLang="en-US"/>
        </a:p>
      </dgm:t>
    </dgm:pt>
    <dgm:pt modelId="{C46CA362-D4DA-4300-ADD2-E333B97576EE}">
      <dgm:prSet phldr="0" custT="1"/>
      <dgm:spPr/>
      <dgm:t>
        <a:bodyPr vert="horz" wrap="square"/>
        <a:lstStyle/>
        <a:p>
          <a:pPr algn="l" rtl="0">
            <a:lnSpc>
              <a:spcPct val="10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    </a:t>
          </a:r>
          <a:r>
            <a:rPr lang="zh-CN" sz="2400" dirty="0">
              <a:latin typeface="微软雅黑" panose="020B0503020204020204" pitchFamily="34" charset="-122"/>
              <a:ea typeface="微软雅黑" panose="020B0503020204020204" pitchFamily="34" charset="-122"/>
            </a:rPr>
            <a:t>长期供给曲线</a:t>
          </a:r>
        </a:p>
      </dgm:t>
    </dgm:pt>
    <dgm:pt modelId="{38A1028B-FEF4-41BD-AED5-5099C6FAC2AB}" type="parTrans" cxnId="{C3D350CC-9BC7-4056-8319-5586853548A8}">
      <dgm:prSet/>
      <dgm:spPr/>
      <dgm:t>
        <a:bodyPr/>
        <a:lstStyle/>
        <a:p>
          <a:pPr algn="l"/>
          <a:endParaRPr lang="zh-CN" altLang="en-US"/>
        </a:p>
      </dgm:t>
    </dgm:pt>
    <dgm:pt modelId="{5ECD9351-16F2-4B47-90D7-6624D0668B2D}" type="sibTrans" cxnId="{C3D350CC-9BC7-4056-8319-5586853548A8}">
      <dgm:prSet/>
      <dgm:spPr/>
      <dgm:t>
        <a:bodyPr/>
        <a:lstStyle/>
        <a:p>
          <a:pPr algn="l"/>
          <a:endParaRPr lang="zh-CN" altLang="en-US"/>
        </a:p>
      </dgm:t>
    </dgm:pt>
    <dgm:pt modelId="{6DA61DCA-01FA-4783-B7E3-73767DD98877}" type="pres">
      <dgm:prSet presAssocID="{09892800-4FA5-440A-BAD8-CF9C54C8F40D}" presName="compositeShape" presStyleCnt="0">
        <dgm:presLayoutVars>
          <dgm:dir/>
          <dgm:resizeHandles/>
        </dgm:presLayoutVars>
      </dgm:prSet>
      <dgm:spPr/>
    </dgm:pt>
    <dgm:pt modelId="{51E9E2D8-3FA5-4E02-BFBC-C6B46636C385}" type="pres">
      <dgm:prSet presAssocID="{09892800-4FA5-440A-BAD8-CF9C54C8F40D}" presName="pyramid" presStyleLbl="node1" presStyleIdx="0" presStyleCnt="1"/>
      <dgm:spPr/>
    </dgm:pt>
    <dgm:pt modelId="{0F6DC6E9-559E-414B-876F-F9A987AFEF60}" type="pres">
      <dgm:prSet presAssocID="{09892800-4FA5-440A-BAD8-CF9C54C8F40D}" presName="theList" presStyleCnt="0"/>
      <dgm:spPr/>
    </dgm:pt>
    <dgm:pt modelId="{AF204A48-DCCB-4AE6-8F81-337021737B7D}" type="pres">
      <dgm:prSet presAssocID="{245A0259-3239-41F8-9673-76430EDD4EA9}" presName="aNode" presStyleLbl="fgAcc1" presStyleIdx="0" presStyleCnt="4">
        <dgm:presLayoutVars>
          <dgm:bulletEnabled val="1"/>
        </dgm:presLayoutVars>
      </dgm:prSet>
      <dgm:spPr/>
    </dgm:pt>
    <dgm:pt modelId="{39E42D9F-4290-49F6-8270-2ACAF8F76281}" type="pres">
      <dgm:prSet presAssocID="{245A0259-3239-41F8-9673-76430EDD4EA9}" presName="aSpace" presStyleCnt="0"/>
      <dgm:spPr/>
    </dgm:pt>
    <dgm:pt modelId="{2FFD7253-DE2A-447C-952D-0CC561118C10}" type="pres">
      <dgm:prSet presAssocID="{0EA41E42-0491-4878-AC0D-8C7D43CB1CD2}" presName="aNode" presStyleLbl="fgAcc1" presStyleIdx="1" presStyleCnt="4">
        <dgm:presLayoutVars>
          <dgm:bulletEnabled val="1"/>
        </dgm:presLayoutVars>
      </dgm:prSet>
      <dgm:spPr/>
    </dgm:pt>
    <dgm:pt modelId="{5A044BC3-1A1F-428E-A771-DD9155616746}" type="pres">
      <dgm:prSet presAssocID="{0EA41E42-0491-4878-AC0D-8C7D43CB1CD2}" presName="aSpace" presStyleCnt="0"/>
      <dgm:spPr/>
    </dgm:pt>
    <dgm:pt modelId="{9924D3C9-5991-4B2C-BC4E-648E08AC7FDD}" type="pres">
      <dgm:prSet presAssocID="{BE3A93CF-757B-4A45-9786-CD36C60FA05F}" presName="aNode" presStyleLbl="fgAcc1" presStyleIdx="2" presStyleCnt="4">
        <dgm:presLayoutVars>
          <dgm:bulletEnabled val="1"/>
        </dgm:presLayoutVars>
      </dgm:prSet>
      <dgm:spPr/>
    </dgm:pt>
    <dgm:pt modelId="{62FF632D-3184-4253-BEFA-9A2990CBD2C2}" type="pres">
      <dgm:prSet presAssocID="{BE3A93CF-757B-4A45-9786-CD36C60FA05F}" presName="aSpace" presStyleCnt="0"/>
      <dgm:spPr/>
    </dgm:pt>
    <dgm:pt modelId="{99041C3E-12FF-4B8D-8647-12DB04F15B3A}" type="pres">
      <dgm:prSet presAssocID="{C46CA362-D4DA-4300-ADD2-E333B97576EE}" presName="aNode" presStyleLbl="fgAcc1" presStyleIdx="3" presStyleCnt="4">
        <dgm:presLayoutVars>
          <dgm:bulletEnabled val="1"/>
        </dgm:presLayoutVars>
      </dgm:prSet>
      <dgm:spPr/>
    </dgm:pt>
    <dgm:pt modelId="{FEB845C7-60CE-414D-85FC-DA577EAA34CE}" type="pres">
      <dgm:prSet presAssocID="{C46CA362-D4DA-4300-ADD2-E333B97576EE}" presName="aSpace" presStyleCnt="0"/>
      <dgm:spPr/>
    </dgm:pt>
  </dgm:ptLst>
  <dgm:cxnLst>
    <dgm:cxn modelId="{AFDA5927-69CB-43CC-BA34-378D28DC119E}" type="presOf" srcId="{0EA41E42-0491-4878-AC0D-8C7D43CB1CD2}" destId="{2FFD7253-DE2A-447C-952D-0CC561118C10}" srcOrd="0" destOrd="0" presId="urn:microsoft.com/office/officeart/2005/8/layout/pyramid2#4"/>
    <dgm:cxn modelId="{D2E36530-0D3C-4566-80A5-D0F099A90D2F}" type="presOf" srcId="{C46CA362-D4DA-4300-ADD2-E333B97576EE}" destId="{99041C3E-12FF-4B8D-8647-12DB04F15B3A}" srcOrd="0" destOrd="0" presId="urn:microsoft.com/office/officeart/2005/8/layout/pyramid2#4"/>
    <dgm:cxn modelId="{C9174136-D308-4D8D-9CD3-19EEACB856FE}" srcId="{09892800-4FA5-440A-BAD8-CF9C54C8F40D}" destId="{245A0259-3239-41F8-9673-76430EDD4EA9}" srcOrd="0" destOrd="0" parTransId="{1164E9EA-A7E6-4D02-8AF6-A7DEFD082C27}" sibTransId="{775B24F5-D854-4506-B9FD-A3790325E905}"/>
    <dgm:cxn modelId="{15D9EE41-69A9-44A2-A3E9-128CC825D428}" type="presOf" srcId="{BE3A93CF-757B-4A45-9786-CD36C60FA05F}" destId="{9924D3C9-5991-4B2C-BC4E-648E08AC7FDD}" srcOrd="0" destOrd="0" presId="urn:microsoft.com/office/officeart/2005/8/layout/pyramid2#4"/>
    <dgm:cxn modelId="{14C57F71-C764-40E9-8B6C-DD5F17B6CC98}" srcId="{09892800-4FA5-440A-BAD8-CF9C54C8F40D}" destId="{0EA41E42-0491-4878-AC0D-8C7D43CB1CD2}" srcOrd="1" destOrd="0" parTransId="{E4225553-9543-4FCD-83D9-595E740423D6}" sibTransId="{418EB88F-951E-43B0-8A2E-3B8262E0C07E}"/>
    <dgm:cxn modelId="{94B4C28F-6537-42FF-8805-8C3085B6F391}" type="presOf" srcId="{09892800-4FA5-440A-BAD8-CF9C54C8F40D}" destId="{6DA61DCA-01FA-4783-B7E3-73767DD98877}" srcOrd="0" destOrd="0" presId="urn:microsoft.com/office/officeart/2005/8/layout/pyramid2#4"/>
    <dgm:cxn modelId="{C3D350CC-9BC7-4056-8319-5586853548A8}" srcId="{09892800-4FA5-440A-BAD8-CF9C54C8F40D}" destId="{C46CA362-D4DA-4300-ADD2-E333B97576EE}" srcOrd="3" destOrd="0" parTransId="{38A1028B-FEF4-41BD-AED5-5099C6FAC2AB}" sibTransId="{5ECD9351-16F2-4B47-90D7-6624D0668B2D}"/>
    <dgm:cxn modelId="{BB336FE4-6744-407C-BD0E-A6AD764B7DDC}" type="presOf" srcId="{245A0259-3239-41F8-9673-76430EDD4EA9}" destId="{AF204A48-DCCB-4AE6-8F81-337021737B7D}" srcOrd="0" destOrd="0" presId="urn:microsoft.com/office/officeart/2005/8/layout/pyramid2#4"/>
    <dgm:cxn modelId="{46AD75EC-6B40-4BDE-9446-37DF56105019}" srcId="{09892800-4FA5-440A-BAD8-CF9C54C8F40D}" destId="{BE3A93CF-757B-4A45-9786-CD36C60FA05F}" srcOrd="2" destOrd="0" parTransId="{37038A22-0A2E-4BC1-A3C6-EAF3271AF1DC}" sibTransId="{24455475-10BC-4016-8090-2C2921532659}"/>
    <dgm:cxn modelId="{0710CD6A-DF49-4187-849C-E5C6C787E865}" type="presParOf" srcId="{6DA61DCA-01FA-4783-B7E3-73767DD98877}" destId="{51E9E2D8-3FA5-4E02-BFBC-C6B46636C385}" srcOrd="0" destOrd="0" presId="urn:microsoft.com/office/officeart/2005/8/layout/pyramid2#4"/>
    <dgm:cxn modelId="{DD89AE40-A881-434C-BCB2-3C63DA84EE72}" type="presParOf" srcId="{6DA61DCA-01FA-4783-B7E3-73767DD98877}" destId="{0F6DC6E9-559E-414B-876F-F9A987AFEF60}" srcOrd="1" destOrd="0" presId="urn:microsoft.com/office/officeart/2005/8/layout/pyramid2#4"/>
    <dgm:cxn modelId="{41B58CB6-1032-4152-8A20-6DF65B0F6CBA}" type="presParOf" srcId="{0F6DC6E9-559E-414B-876F-F9A987AFEF60}" destId="{AF204A48-DCCB-4AE6-8F81-337021737B7D}" srcOrd="0" destOrd="0" presId="urn:microsoft.com/office/officeart/2005/8/layout/pyramid2#4"/>
    <dgm:cxn modelId="{A0199251-1433-4C85-87CB-0BA3BBE2E42C}" type="presParOf" srcId="{0F6DC6E9-559E-414B-876F-F9A987AFEF60}" destId="{39E42D9F-4290-49F6-8270-2ACAF8F76281}" srcOrd="1" destOrd="0" presId="urn:microsoft.com/office/officeart/2005/8/layout/pyramid2#4"/>
    <dgm:cxn modelId="{D8CB70C5-9D99-41A6-B7D4-D36E5CCEAA93}" type="presParOf" srcId="{0F6DC6E9-559E-414B-876F-F9A987AFEF60}" destId="{2FFD7253-DE2A-447C-952D-0CC561118C10}" srcOrd="2" destOrd="0" presId="urn:microsoft.com/office/officeart/2005/8/layout/pyramid2#4"/>
    <dgm:cxn modelId="{59526F4E-C42D-4ACA-A15D-08E8AD4E3C7F}" type="presParOf" srcId="{0F6DC6E9-559E-414B-876F-F9A987AFEF60}" destId="{5A044BC3-1A1F-428E-A771-DD9155616746}" srcOrd="3" destOrd="0" presId="urn:microsoft.com/office/officeart/2005/8/layout/pyramid2#4"/>
    <dgm:cxn modelId="{92BE2B52-B13E-4391-896C-9BF69C212E3B}" type="presParOf" srcId="{0F6DC6E9-559E-414B-876F-F9A987AFEF60}" destId="{9924D3C9-5991-4B2C-BC4E-648E08AC7FDD}" srcOrd="4" destOrd="0" presId="urn:microsoft.com/office/officeart/2005/8/layout/pyramid2#4"/>
    <dgm:cxn modelId="{C35DA4C0-0D8E-450A-A581-6585E6D24811}" type="presParOf" srcId="{0F6DC6E9-559E-414B-876F-F9A987AFEF60}" destId="{62FF632D-3184-4253-BEFA-9A2990CBD2C2}" srcOrd="5" destOrd="0" presId="urn:microsoft.com/office/officeart/2005/8/layout/pyramid2#4"/>
    <dgm:cxn modelId="{27193141-F65F-4954-B06E-A0D02AE3C7FF}" type="presParOf" srcId="{0F6DC6E9-559E-414B-876F-F9A987AFEF60}" destId="{99041C3E-12FF-4B8D-8647-12DB04F15B3A}" srcOrd="6" destOrd="0" presId="urn:microsoft.com/office/officeart/2005/8/layout/pyramid2#4"/>
    <dgm:cxn modelId="{5541D944-CC74-4F80-BA77-403B541977DB}" type="presParOf" srcId="{0F6DC6E9-559E-414B-876F-F9A987AFEF60}" destId="{FEB845C7-60CE-414D-85FC-DA577EAA34CE}" srcOrd="7" destOrd="0" presId="urn:microsoft.com/office/officeart/2005/8/layout/pyramid2#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AAB168-2FDA-4934-92A3-9D7AAF088EA3}">
      <dsp:nvSpPr>
        <dsp:cNvPr id="0" name=""/>
        <dsp:cNvSpPr/>
      </dsp:nvSpPr>
      <dsp:spPr>
        <a:xfrm>
          <a:off x="2360508" y="0"/>
          <a:ext cx="4351338" cy="4351338"/>
        </a:xfrm>
        <a:prstGeom prst="triangle">
          <a:avLst/>
        </a:prstGeom>
        <a:gradFill rotWithShape="0">
          <a:gsLst>
            <a:gs pos="0">
              <a:schemeClr val="accent3">
                <a:shade val="80000"/>
                <a:hueOff val="0"/>
                <a:satOff val="0"/>
                <a:lumOff val="0"/>
                <a:alphaOff val="0"/>
                <a:lumMod val="110000"/>
                <a:satMod val="105000"/>
                <a:tint val="67000"/>
              </a:schemeClr>
            </a:gs>
            <a:gs pos="50000">
              <a:schemeClr val="accent3">
                <a:shade val="80000"/>
                <a:hueOff val="0"/>
                <a:satOff val="0"/>
                <a:lumOff val="0"/>
                <a:alphaOff val="0"/>
                <a:lumMod val="105000"/>
                <a:satMod val="103000"/>
                <a:tint val="73000"/>
              </a:schemeClr>
            </a:gs>
            <a:gs pos="100000">
              <a:schemeClr val="accent3">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1615E96-FB00-451A-B2B5-31E169FC4240}">
      <dsp:nvSpPr>
        <dsp:cNvPr id="0" name=""/>
        <dsp:cNvSpPr/>
      </dsp:nvSpPr>
      <dsp:spPr bwMode="white">
        <a:xfrm>
          <a:off x="4671755" y="473674"/>
          <a:ext cx="4409456" cy="1546764"/>
        </a:xfrm>
        <a:prstGeom prst="roundRect">
          <a:avLst/>
        </a:prstGeom>
        <a:solidFill>
          <a:schemeClr val="lt1">
            <a:alpha val="90000"/>
            <a:hueOff val="0"/>
            <a:satOff val="0"/>
            <a:lumOff val="0"/>
            <a:alphaOff val="0"/>
          </a:schemeClr>
        </a:soli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10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完全竞争企业面临的需求曲线</a:t>
          </a:r>
          <a:endParaRPr lang="zh-CN" altLang="en-US" sz="2400" b="1" kern="1200" dirty="0">
            <a:latin typeface="微软雅黑" panose="020B0503020204020204" pitchFamily="34" charset="-122"/>
            <a:ea typeface="微软雅黑" panose="020B0503020204020204" pitchFamily="34" charset="-122"/>
          </a:endParaRPr>
        </a:p>
      </dsp:txBody>
      <dsp:txXfrm>
        <a:off x="4747262" y="549181"/>
        <a:ext cx="4258442" cy="1395750"/>
      </dsp:txXfrm>
    </dsp:sp>
    <dsp:sp modelId="{B62C8144-C23B-4B4D-9629-4D976736EEBF}">
      <dsp:nvSpPr>
        <dsp:cNvPr id="0" name=""/>
        <dsp:cNvSpPr/>
      </dsp:nvSpPr>
      <dsp:spPr bwMode="white">
        <a:xfrm>
          <a:off x="4614410" y="2539081"/>
          <a:ext cx="4316035" cy="1546764"/>
        </a:xfrm>
        <a:prstGeom prst="roundRect">
          <a:avLst/>
        </a:prstGeom>
        <a:solidFill>
          <a:schemeClr val="lt1">
            <a:alpha val="90000"/>
            <a:hueOff val="0"/>
            <a:satOff val="0"/>
            <a:lumOff val="0"/>
            <a:alphaOff val="0"/>
          </a:schemeClr>
        </a:solidFill>
        <a:ln w="6350" cap="flat" cmpd="sng" algn="ctr">
          <a:solidFill>
            <a:schemeClr val="accent3">
              <a:shade val="80000"/>
              <a:hueOff val="0"/>
              <a:satOff val="0"/>
              <a:lumOff val="1909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10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rPr>
            <a:t>完全竞争企业的收益曲线</a:t>
          </a:r>
          <a:br>
            <a:rPr lang="zh-CN" altLang="en-US" sz="2400" b="1" kern="12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b="1"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4689917" y="2614588"/>
        <a:ext cx="4165021" cy="13957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5EE10-B862-46E5-BD5E-E78674495AA7}">
      <dsp:nvSpPr>
        <dsp:cNvPr id="0" name=""/>
        <dsp:cNvSpPr/>
      </dsp:nvSpPr>
      <dsp:spPr>
        <a:xfrm>
          <a:off x="2417597" y="0"/>
          <a:ext cx="4901565" cy="4901565"/>
        </a:xfrm>
        <a:prstGeom prst="triangle">
          <a:avLst/>
        </a:prstGeom>
        <a:gradFill rotWithShape="0">
          <a:gsLst>
            <a:gs pos="0">
              <a:schemeClr val="accent3">
                <a:shade val="80000"/>
                <a:hueOff val="0"/>
                <a:satOff val="0"/>
                <a:lumOff val="0"/>
                <a:alphaOff val="0"/>
                <a:lumMod val="110000"/>
                <a:satMod val="105000"/>
                <a:tint val="67000"/>
              </a:schemeClr>
            </a:gs>
            <a:gs pos="50000">
              <a:schemeClr val="accent3">
                <a:shade val="80000"/>
                <a:hueOff val="0"/>
                <a:satOff val="0"/>
                <a:lumOff val="0"/>
                <a:alphaOff val="0"/>
                <a:lumMod val="105000"/>
                <a:satMod val="103000"/>
                <a:tint val="73000"/>
              </a:schemeClr>
            </a:gs>
            <a:gs pos="100000">
              <a:schemeClr val="accent3">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A4DDE8F-F68C-40E3-9A87-6FA13739A032}">
      <dsp:nvSpPr>
        <dsp:cNvPr id="0" name=""/>
        <dsp:cNvSpPr/>
      </dsp:nvSpPr>
      <dsp:spPr bwMode="white">
        <a:xfrm>
          <a:off x="4863616" y="509211"/>
          <a:ext cx="3922401" cy="696941"/>
        </a:xfrm>
        <a:prstGeom prst="roundRect">
          <a:avLst/>
        </a:prstGeom>
        <a:solidFill>
          <a:schemeClr val="lt1">
            <a:alpha val="90000"/>
            <a:hueOff val="0"/>
            <a:satOff val="0"/>
            <a:lumOff val="0"/>
            <a:alphaOff val="0"/>
          </a:schemeClr>
        </a:soli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100000"/>
            </a:lnSpc>
            <a:spcBef>
              <a:spcPct val="0"/>
            </a:spcBef>
            <a:spcAft>
              <a:spcPct val="35000"/>
            </a:spcAft>
            <a:buNone/>
          </a:pPr>
          <a:r>
            <a:rPr lang="zh-CN" sz="2400" b="0" kern="1200" dirty="0">
              <a:latin typeface="微软雅黑" panose="020B0503020204020204" pitchFamily="34" charset="-122"/>
              <a:ea typeface="微软雅黑" panose="020B0503020204020204" pitchFamily="34" charset="-122"/>
            </a:rPr>
            <a:t>利润最大化产量的决定</a:t>
          </a:r>
          <a:endParaRPr lang="en-US" sz="2400" b="0" kern="1200" dirty="0">
            <a:latin typeface="微软雅黑" panose="020B0503020204020204" pitchFamily="34" charset="-122"/>
            <a:ea typeface="微软雅黑" panose="020B0503020204020204" pitchFamily="34" charset="-122"/>
          </a:endParaRPr>
        </a:p>
      </dsp:txBody>
      <dsp:txXfrm>
        <a:off x="4897638" y="543233"/>
        <a:ext cx="3854357" cy="628897"/>
      </dsp:txXfrm>
    </dsp:sp>
    <dsp:sp modelId="{F9A2574D-8902-4407-9608-7181D6E55D82}">
      <dsp:nvSpPr>
        <dsp:cNvPr id="0" name=""/>
        <dsp:cNvSpPr/>
      </dsp:nvSpPr>
      <dsp:spPr bwMode="white">
        <a:xfrm>
          <a:off x="4868379" y="1274694"/>
          <a:ext cx="3186017" cy="696941"/>
        </a:xfrm>
        <a:prstGeom prst="roundRect">
          <a:avLst/>
        </a:prstGeom>
        <a:solidFill>
          <a:schemeClr val="lt1">
            <a:alpha val="90000"/>
            <a:hueOff val="0"/>
            <a:satOff val="0"/>
            <a:lumOff val="0"/>
            <a:alphaOff val="0"/>
          </a:schemeClr>
        </a:solidFill>
        <a:ln w="6350" cap="flat" cmpd="sng" algn="ctr">
          <a:solidFill>
            <a:schemeClr val="accent3">
              <a:shade val="80000"/>
              <a:hueOff val="0"/>
              <a:satOff val="0"/>
              <a:lumOff val="477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100000"/>
            </a:lnSpc>
            <a:spcBef>
              <a:spcPct val="0"/>
            </a:spcBef>
            <a:spcAft>
              <a:spcPct val="35000"/>
            </a:spcAft>
            <a:buNone/>
          </a:pPr>
          <a:r>
            <a:rPr lang="en-US" altLang="zh-CN" sz="2400" b="0" kern="1200" dirty="0">
              <a:latin typeface="微软雅黑" panose="020B0503020204020204" pitchFamily="34" charset="-122"/>
              <a:ea typeface="微软雅黑" panose="020B0503020204020204" pitchFamily="34" charset="-122"/>
            </a:rPr>
            <a:t>  </a:t>
          </a:r>
          <a:r>
            <a:rPr lang="zh-CN" sz="2400" b="0" kern="1200" dirty="0">
              <a:latin typeface="微软雅黑" panose="020B0503020204020204" pitchFamily="34" charset="-122"/>
              <a:ea typeface="微软雅黑" panose="020B0503020204020204" pitchFamily="34" charset="-122"/>
            </a:rPr>
            <a:t>利润最大化和盈亏</a:t>
          </a:r>
          <a:endParaRPr lang="en-US" sz="2400" b="0" kern="1200" dirty="0">
            <a:latin typeface="微软雅黑" panose="020B0503020204020204" pitchFamily="34" charset="-122"/>
            <a:ea typeface="微软雅黑" panose="020B0503020204020204" pitchFamily="34" charset="-122"/>
          </a:endParaRPr>
        </a:p>
      </dsp:txBody>
      <dsp:txXfrm>
        <a:off x="4902401" y="1308716"/>
        <a:ext cx="3117973" cy="628897"/>
      </dsp:txXfrm>
    </dsp:sp>
    <dsp:sp modelId="{45D7314C-9659-421F-A502-0BF5F4631652}">
      <dsp:nvSpPr>
        <dsp:cNvPr id="0" name=""/>
        <dsp:cNvSpPr/>
      </dsp:nvSpPr>
      <dsp:spPr bwMode="white">
        <a:xfrm>
          <a:off x="4868379" y="2058753"/>
          <a:ext cx="3186017" cy="696941"/>
        </a:xfrm>
        <a:prstGeom prst="roundRect">
          <a:avLst/>
        </a:prstGeom>
        <a:solidFill>
          <a:schemeClr val="lt1">
            <a:alpha val="90000"/>
            <a:hueOff val="0"/>
            <a:satOff val="0"/>
            <a:lumOff val="0"/>
            <a:alphaOff val="0"/>
          </a:schemeClr>
        </a:solidFill>
        <a:ln w="6350" cap="flat" cmpd="sng" algn="ctr">
          <a:solidFill>
            <a:schemeClr val="accent3">
              <a:shade val="80000"/>
              <a:hueOff val="0"/>
              <a:satOff val="0"/>
              <a:lumOff val="954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100000"/>
            </a:lnSpc>
            <a:spcBef>
              <a:spcPct val="0"/>
            </a:spcBef>
            <a:spcAft>
              <a:spcPct val="35000"/>
            </a:spcAft>
            <a:buNone/>
          </a:pPr>
          <a:r>
            <a:rPr lang="en-US" altLang="zh-CN" sz="2400" b="0" kern="1200" dirty="0">
              <a:latin typeface="微软雅黑" panose="020B0503020204020204" pitchFamily="34" charset="-122"/>
              <a:ea typeface="微软雅黑" panose="020B0503020204020204" pitchFamily="34" charset="-122"/>
            </a:rPr>
            <a:t>  </a:t>
          </a:r>
          <a:r>
            <a:rPr lang="zh-CN" sz="2400" b="0" kern="1200" dirty="0">
              <a:latin typeface="微软雅黑" panose="020B0503020204020204" pitchFamily="34" charset="-122"/>
              <a:ea typeface="微软雅黑" panose="020B0503020204020204" pitchFamily="34" charset="-122"/>
            </a:rPr>
            <a:t>亏损时的决策</a:t>
          </a:r>
          <a:endParaRPr lang="en-US" sz="2400" b="0" kern="1200" dirty="0">
            <a:latin typeface="微软雅黑" panose="020B0503020204020204" pitchFamily="34" charset="-122"/>
            <a:ea typeface="微软雅黑" panose="020B0503020204020204" pitchFamily="34" charset="-122"/>
          </a:endParaRPr>
        </a:p>
      </dsp:txBody>
      <dsp:txXfrm>
        <a:off x="4902401" y="2092775"/>
        <a:ext cx="3117973" cy="628897"/>
      </dsp:txXfrm>
    </dsp:sp>
    <dsp:sp modelId="{EE047D2B-23AA-4652-8D25-5EBF7155A3AD}">
      <dsp:nvSpPr>
        <dsp:cNvPr id="0" name=""/>
        <dsp:cNvSpPr/>
      </dsp:nvSpPr>
      <dsp:spPr bwMode="white">
        <a:xfrm>
          <a:off x="4889407" y="2854536"/>
          <a:ext cx="4011450" cy="696941"/>
        </a:xfrm>
        <a:prstGeom prst="roundRect">
          <a:avLst/>
        </a:prstGeom>
        <a:solidFill>
          <a:schemeClr val="lt1">
            <a:alpha val="90000"/>
            <a:hueOff val="0"/>
            <a:satOff val="0"/>
            <a:lumOff val="0"/>
            <a:alphaOff val="0"/>
          </a:schemeClr>
        </a:solidFill>
        <a:ln w="6350" cap="flat" cmpd="sng" algn="ctr">
          <a:solidFill>
            <a:schemeClr val="accent3">
              <a:shade val="80000"/>
              <a:hueOff val="0"/>
              <a:satOff val="0"/>
              <a:lumOff val="1431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100000"/>
            </a:lnSpc>
            <a:spcBef>
              <a:spcPct val="0"/>
            </a:spcBef>
            <a:spcAft>
              <a:spcPct val="35000"/>
            </a:spcAft>
            <a:buNone/>
          </a:pPr>
          <a:r>
            <a:rPr lang="en-US" altLang="zh-CN" sz="2400" b="0" kern="1200" dirty="0">
              <a:latin typeface="微软雅黑" panose="020B0503020204020204" pitchFamily="34" charset="-122"/>
              <a:ea typeface="微软雅黑" panose="020B0503020204020204" pitchFamily="34" charset="-122"/>
            </a:rPr>
            <a:t> </a:t>
          </a:r>
          <a:r>
            <a:rPr lang="zh-CN" sz="2400" b="0" kern="1200" dirty="0">
              <a:latin typeface="微软雅黑" panose="020B0503020204020204" pitchFamily="34" charset="-122"/>
              <a:ea typeface="微软雅黑" panose="020B0503020204020204" pitchFamily="34" charset="-122"/>
            </a:rPr>
            <a:t>企业和市场的短期供给曲线</a:t>
          </a:r>
          <a:endParaRPr lang="en-US" sz="2400" b="0" kern="1200" dirty="0">
            <a:latin typeface="微软雅黑" panose="020B0503020204020204" pitchFamily="34" charset="-122"/>
            <a:ea typeface="微软雅黑" panose="020B0503020204020204" pitchFamily="34" charset="-122"/>
          </a:endParaRPr>
        </a:p>
      </dsp:txBody>
      <dsp:txXfrm>
        <a:off x="4923429" y="2888558"/>
        <a:ext cx="3943406" cy="628897"/>
      </dsp:txXfrm>
    </dsp:sp>
    <dsp:sp modelId="{42B801C3-5DC7-458C-AD49-EE3610D4E98F}">
      <dsp:nvSpPr>
        <dsp:cNvPr id="0" name=""/>
        <dsp:cNvSpPr/>
      </dsp:nvSpPr>
      <dsp:spPr bwMode="white">
        <a:xfrm>
          <a:off x="4910498" y="3697210"/>
          <a:ext cx="4625778" cy="696941"/>
        </a:xfrm>
        <a:prstGeom prst="roundRect">
          <a:avLst/>
        </a:prstGeom>
        <a:solidFill>
          <a:schemeClr val="lt1">
            <a:alpha val="90000"/>
            <a:hueOff val="0"/>
            <a:satOff val="0"/>
            <a:lumOff val="0"/>
            <a:alphaOff val="0"/>
          </a:schemeClr>
        </a:solidFill>
        <a:ln w="6350" cap="flat" cmpd="sng" algn="ctr">
          <a:solidFill>
            <a:schemeClr val="accent3">
              <a:shade val="80000"/>
              <a:hueOff val="0"/>
              <a:satOff val="0"/>
              <a:lumOff val="1909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100000"/>
            </a:lnSpc>
            <a:spcBef>
              <a:spcPct val="0"/>
            </a:spcBef>
            <a:spcAft>
              <a:spcPct val="35000"/>
            </a:spcAft>
            <a:buNone/>
          </a:pPr>
          <a:endParaRPr lang="zh-CN" altLang="en-US" sz="2400" b="0" kern="1200" dirty="0">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defTabSz="1066800" rtl="0">
            <a:lnSpc>
              <a:spcPct val="10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cs typeface="微软雅黑" panose="020B0503020204020204" pitchFamily="34" charset="-122"/>
            </a:rPr>
            <a:t> 生产者剩余和消费者剩余</a:t>
          </a:r>
          <a:br>
            <a:rPr lang="zh-CN" altLang="en-US" sz="2400" b="0" kern="12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400" b="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4944520" y="3731232"/>
        <a:ext cx="4557734" cy="6288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2454F5-2594-4EF8-A2CB-EB87FB3F1342}">
      <dsp:nvSpPr>
        <dsp:cNvPr id="0" name=""/>
        <dsp:cNvSpPr/>
      </dsp:nvSpPr>
      <dsp:spPr>
        <a:xfrm>
          <a:off x="0" y="0"/>
          <a:ext cx="909953" cy="2073599"/>
        </a:xfrm>
        <a:prstGeom prst="roundRect">
          <a:avLst>
            <a:gd name="adj" fmla="val 10000"/>
          </a:avLst>
        </a:prstGeom>
        <a:solidFill>
          <a:schemeClr val="accent6">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100000"/>
            </a:lnSpc>
            <a:spcBef>
              <a:spcPct val="0"/>
            </a:spcBef>
            <a:spcAft>
              <a:spcPct val="35000"/>
            </a:spcAft>
            <a:buNone/>
          </a:pPr>
          <a:endParaRPr lang="zh-CN" altLang="en-US" sz="2400" kern="1200" dirty="0">
            <a:effectLst/>
            <a:latin typeface="微软雅黑" panose="020B0503020204020204" pitchFamily="34" charset="-122"/>
            <a:ea typeface="微软雅黑" panose="020B0503020204020204" pitchFamily="34" charset="-122"/>
          </a:endParaRPr>
        </a:p>
      </dsp:txBody>
      <dsp:txXfrm>
        <a:off x="0" y="0"/>
        <a:ext cx="909953" cy="363981"/>
      </dsp:txXfrm>
    </dsp:sp>
    <dsp:sp modelId="{6DCBB476-444D-4118-8260-7EC1449B3525}">
      <dsp:nvSpPr>
        <dsp:cNvPr id="0" name=""/>
        <dsp:cNvSpPr/>
      </dsp:nvSpPr>
      <dsp:spPr>
        <a:xfrm>
          <a:off x="190888" y="406966"/>
          <a:ext cx="909953" cy="2764800"/>
        </a:xfrm>
        <a:prstGeom prst="roundRect">
          <a:avLst>
            <a:gd name="adj" fmla="val 10000"/>
          </a:avLst>
        </a:prstGeom>
        <a:solidFill>
          <a:schemeClr val="lt1">
            <a:alpha val="90000"/>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CC437C-53BA-45DC-B0DE-77353B76219F}">
      <dsp:nvSpPr>
        <dsp:cNvPr id="0" name=""/>
        <dsp:cNvSpPr/>
      </dsp:nvSpPr>
      <dsp:spPr>
        <a:xfrm rot="5394898">
          <a:off x="341977" y="-113276"/>
          <a:ext cx="293537" cy="226552"/>
        </a:xfrm>
        <a:prstGeom prst="rightArrow">
          <a:avLst>
            <a:gd name="adj1" fmla="val 60000"/>
            <a:gd name="adj2" fmla="val 50000"/>
          </a:avLst>
        </a:prstGeom>
        <a:solidFill>
          <a:schemeClr val="accent6">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375910" y="-101949"/>
        <a:ext cx="225571" cy="135932"/>
      </dsp:txXfrm>
    </dsp:sp>
    <dsp:sp modelId="{635B8084-9A39-4B1F-AD93-BF5DC979134A}">
      <dsp:nvSpPr>
        <dsp:cNvPr id="0" name=""/>
        <dsp:cNvSpPr/>
      </dsp:nvSpPr>
      <dsp:spPr>
        <a:xfrm>
          <a:off x="1463738" y="21492"/>
          <a:ext cx="909953" cy="2073599"/>
        </a:xfrm>
        <a:prstGeom prst="roundRect">
          <a:avLst>
            <a:gd name="adj" fmla="val 10000"/>
          </a:avLst>
        </a:prstGeom>
        <a:solidFill>
          <a:schemeClr val="accent6">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endParaRPr lang="zh-CN" altLang="en-US" sz="2400" b="1" kern="1200" dirty="0">
            <a:latin typeface="微软雅黑" panose="020B0503020204020204" pitchFamily="34" charset="-122"/>
            <a:ea typeface="微软雅黑" panose="020B0503020204020204" pitchFamily="34" charset="-122"/>
          </a:endParaRPr>
        </a:p>
      </dsp:txBody>
      <dsp:txXfrm>
        <a:off x="1463738" y="21492"/>
        <a:ext cx="909953" cy="363981"/>
      </dsp:txXfrm>
    </dsp:sp>
    <dsp:sp modelId="{196B1E12-AB4C-4B56-9692-4AB09DD019F5}">
      <dsp:nvSpPr>
        <dsp:cNvPr id="0" name=""/>
        <dsp:cNvSpPr/>
      </dsp:nvSpPr>
      <dsp:spPr>
        <a:xfrm>
          <a:off x="1650114" y="385474"/>
          <a:ext cx="909953" cy="2764800"/>
        </a:xfrm>
        <a:prstGeom prst="roundRect">
          <a:avLst>
            <a:gd name="adj" fmla="val 10000"/>
          </a:avLst>
        </a:prstGeom>
        <a:solidFill>
          <a:schemeClr val="lt1">
            <a:alpha val="90000"/>
            <a:hueOff val="0"/>
            <a:satOff val="0"/>
            <a:lumOff val="0"/>
            <a:alphaOff val="0"/>
          </a:schemeClr>
        </a:solidFill>
        <a:ln w="12700" cap="flat" cmpd="sng" algn="ctr">
          <a:solidFill>
            <a:schemeClr val="accent6">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sp>
    <dsp:sp modelId="{42E49329-326A-4222-815B-3C51653D5FBF}">
      <dsp:nvSpPr>
        <dsp:cNvPr id="0" name=""/>
        <dsp:cNvSpPr/>
      </dsp:nvSpPr>
      <dsp:spPr>
        <a:xfrm rot="5400000">
          <a:off x="1874072" y="-92787"/>
          <a:ext cx="292444" cy="226552"/>
        </a:xfrm>
        <a:prstGeom prst="rightArrow">
          <a:avLst>
            <a:gd name="adj1" fmla="val 60000"/>
            <a:gd name="adj2" fmla="val 50000"/>
          </a:avLst>
        </a:prstGeom>
        <a:solidFill>
          <a:schemeClr val="accent6">
            <a:shade val="90000"/>
            <a:hueOff val="379870"/>
            <a:satOff val="-15173"/>
            <a:lumOff val="3519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1908055" y="-81460"/>
        <a:ext cx="224478" cy="135932"/>
      </dsp:txXfrm>
    </dsp:sp>
    <dsp:sp modelId="{BCA94B43-8067-4E27-BA6A-3CC314EAB941}">
      <dsp:nvSpPr>
        <dsp:cNvPr id="0" name=""/>
        <dsp:cNvSpPr/>
      </dsp:nvSpPr>
      <dsp:spPr>
        <a:xfrm>
          <a:off x="2925474" y="21492"/>
          <a:ext cx="909953" cy="2073599"/>
        </a:xfrm>
        <a:prstGeom prst="roundRect">
          <a:avLst>
            <a:gd name="adj" fmla="val 10000"/>
          </a:avLst>
        </a:prstGeom>
        <a:solidFill>
          <a:schemeClr val="accent6">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endParaRPr lang="zh-CN" altLang="en-US" sz="2400" b="1" kern="1200" dirty="0">
            <a:latin typeface="微软雅黑" panose="020B0503020204020204" pitchFamily="34" charset="-122"/>
            <a:ea typeface="微软雅黑" panose="020B0503020204020204" pitchFamily="34" charset="-122"/>
          </a:endParaRPr>
        </a:p>
      </dsp:txBody>
      <dsp:txXfrm>
        <a:off x="2925474" y="21492"/>
        <a:ext cx="909953" cy="363981"/>
      </dsp:txXfrm>
    </dsp:sp>
    <dsp:sp modelId="{ABF30C3F-4BF9-4781-A1F7-5CD18FF2E2D5}">
      <dsp:nvSpPr>
        <dsp:cNvPr id="0" name=""/>
        <dsp:cNvSpPr/>
      </dsp:nvSpPr>
      <dsp:spPr>
        <a:xfrm>
          <a:off x="3111850" y="385474"/>
          <a:ext cx="909953" cy="2764800"/>
        </a:xfrm>
        <a:prstGeom prst="roundRect">
          <a:avLst>
            <a:gd name="adj" fmla="val 10000"/>
          </a:avLst>
        </a:prstGeom>
        <a:solidFill>
          <a:schemeClr val="lt1">
            <a:alpha val="90000"/>
            <a:hueOff val="0"/>
            <a:satOff val="0"/>
            <a:lumOff val="0"/>
            <a:alphaOff val="0"/>
          </a:schemeClr>
        </a:solidFill>
        <a:ln w="12700" cap="flat" cmpd="sng" algn="ctr">
          <a:solidFill>
            <a:schemeClr val="accent6">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1376" tIns="341376" rIns="341376" bIns="341376" numCol="1" spcCol="1270" anchor="t" anchorCtr="0">
          <a:noAutofit/>
        </a:bodyPr>
        <a:lstStyle/>
        <a:p>
          <a:pPr marL="285750" lvl="1" indent="-285750" algn="l" defTabSz="2133600">
            <a:lnSpc>
              <a:spcPct val="90000"/>
            </a:lnSpc>
            <a:spcBef>
              <a:spcPct val="0"/>
            </a:spcBef>
            <a:spcAft>
              <a:spcPct val="15000"/>
            </a:spcAft>
            <a:buChar char="•"/>
          </a:pPr>
          <a:endParaRPr lang="zh-CN" altLang="en-US" sz="4800" kern="1200" dirty="0"/>
        </a:p>
      </dsp:txBody>
      <dsp:txXfrm>
        <a:off x="3138502" y="412126"/>
        <a:ext cx="856649" cy="27114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9E2D8-3FA5-4E02-BFBC-C6B46636C385}">
      <dsp:nvSpPr>
        <dsp:cNvPr id="0" name=""/>
        <dsp:cNvSpPr/>
      </dsp:nvSpPr>
      <dsp:spPr>
        <a:xfrm>
          <a:off x="2755780" y="0"/>
          <a:ext cx="4351338" cy="4351338"/>
        </a:xfrm>
        <a:prstGeom prst="triangle">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F204A48-DCCB-4AE6-8F81-337021737B7D}">
      <dsp:nvSpPr>
        <dsp:cNvPr id="0" name=""/>
        <dsp:cNvSpPr/>
      </dsp:nvSpPr>
      <dsp:spPr bwMode="white">
        <a:xfrm>
          <a:off x="4931449" y="435558"/>
          <a:ext cx="2828369" cy="773382"/>
        </a:xfrm>
        <a:prstGeom prst="round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100000"/>
            </a:lnSpc>
            <a:spcBef>
              <a:spcPct val="0"/>
            </a:spcBef>
            <a:spcAft>
              <a:spcPct val="35000"/>
            </a:spcAft>
            <a:buNone/>
          </a:pPr>
          <a:r>
            <a:rPr lang="en-US" altLang="zh-CN" sz="2400" kern="1200" dirty="0">
              <a:latin typeface="微软雅黑" panose="020B0503020204020204" pitchFamily="34" charset="-122"/>
              <a:ea typeface="微软雅黑" panose="020B0503020204020204" pitchFamily="34" charset="-122"/>
            </a:rPr>
            <a:t>  </a:t>
          </a:r>
          <a:r>
            <a:rPr lang="zh-CN" sz="2400" kern="1200" dirty="0">
              <a:latin typeface="微软雅黑" panose="020B0503020204020204" pitchFamily="34" charset="-122"/>
              <a:ea typeface="微软雅黑" panose="020B0503020204020204" pitchFamily="34" charset="-122"/>
            </a:rPr>
            <a:t>企业规模的调整</a:t>
          </a:r>
        </a:p>
      </dsp:txBody>
      <dsp:txXfrm>
        <a:off x="4969202" y="473311"/>
        <a:ext cx="2752863" cy="697876"/>
      </dsp:txXfrm>
    </dsp:sp>
    <dsp:sp modelId="{2FFD7253-DE2A-447C-952D-0CC561118C10}">
      <dsp:nvSpPr>
        <dsp:cNvPr id="0" name=""/>
        <dsp:cNvSpPr/>
      </dsp:nvSpPr>
      <dsp:spPr bwMode="white">
        <a:xfrm>
          <a:off x="4931449" y="1305613"/>
          <a:ext cx="2828369" cy="773382"/>
        </a:xfrm>
        <a:prstGeom prst="round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100000"/>
            </a:lnSpc>
            <a:spcBef>
              <a:spcPct val="0"/>
            </a:spcBef>
            <a:spcAft>
              <a:spcPct val="35000"/>
            </a:spcAft>
            <a:buNone/>
          </a:pPr>
          <a:r>
            <a:rPr lang="en-US" altLang="zh-CN" sz="2400" kern="1200" dirty="0">
              <a:latin typeface="微软雅黑" panose="020B0503020204020204" pitchFamily="34" charset="-122"/>
              <a:ea typeface="微软雅黑" panose="020B0503020204020204" pitchFamily="34" charset="-122"/>
              <a:cs typeface="微软雅黑" panose="020B0503020204020204" pitchFamily="34" charset="-122"/>
            </a:rPr>
            <a:t>   </a:t>
          </a:r>
        </a:p>
        <a:p>
          <a:pPr marL="0" lvl="0" indent="0" algn="l" defTabSz="1066800" rtl="0">
            <a:lnSpc>
              <a:spcPct val="100000"/>
            </a:lnSpc>
            <a:spcBef>
              <a:spcPct val="0"/>
            </a:spcBef>
            <a:spcAft>
              <a:spcPct val="35000"/>
            </a:spcAft>
            <a:buNone/>
          </a:pPr>
          <a:r>
            <a:rPr lang="en-US" altLang="zh-CN" sz="2400" kern="1200" dirty="0">
              <a:latin typeface="微软雅黑" panose="020B0503020204020204" pitchFamily="34" charset="-122"/>
              <a:ea typeface="微软雅黑" panose="020B0503020204020204" pitchFamily="34" charset="-122"/>
              <a:cs typeface="微软雅黑" panose="020B0503020204020204" pitchFamily="34" charset="-122"/>
            </a:rPr>
            <a:t>    </a:t>
          </a:r>
          <a:r>
            <a:rPr lang="zh-CN" sz="2400" kern="1200" dirty="0">
              <a:latin typeface="微软雅黑" panose="020B0503020204020204" pitchFamily="34" charset="-122"/>
              <a:ea typeface="微软雅黑" panose="020B0503020204020204" pitchFamily="34" charset="-122"/>
              <a:cs typeface="微软雅黑" panose="020B0503020204020204" pitchFamily="34" charset="-122"/>
            </a:rPr>
            <a:t>行业规模调整</a:t>
          </a:r>
          <a:br>
            <a:rPr lang="zh-CN" sz="2400" b="1" kern="1200"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1"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4969202" y="1343366"/>
        <a:ext cx="2752863" cy="697876"/>
      </dsp:txXfrm>
    </dsp:sp>
    <dsp:sp modelId="{9924D3C9-5991-4B2C-BC4E-648E08AC7FDD}">
      <dsp:nvSpPr>
        <dsp:cNvPr id="0" name=""/>
        <dsp:cNvSpPr/>
      </dsp:nvSpPr>
      <dsp:spPr bwMode="white">
        <a:xfrm>
          <a:off x="4931449" y="2175669"/>
          <a:ext cx="2828369" cy="773382"/>
        </a:xfrm>
        <a:prstGeom prst="round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100000"/>
            </a:lnSpc>
            <a:spcBef>
              <a:spcPct val="0"/>
            </a:spcBef>
            <a:spcAft>
              <a:spcPct val="35000"/>
            </a:spcAft>
            <a:buNone/>
          </a:pPr>
          <a:r>
            <a:rPr lang="en-US" altLang="zh-CN" sz="2400" kern="1200" dirty="0">
              <a:latin typeface="微软雅黑" panose="020B0503020204020204" pitchFamily="34" charset="-122"/>
              <a:ea typeface="微软雅黑" panose="020B0503020204020204" pitchFamily="34" charset="-122"/>
              <a:cs typeface="微软雅黑" panose="020B0503020204020204" pitchFamily="34" charset="-122"/>
            </a:rPr>
            <a:t> </a:t>
          </a:r>
        </a:p>
        <a:p>
          <a:pPr marL="0" lvl="0" indent="0" algn="l" defTabSz="1066800" rtl="0">
            <a:lnSpc>
              <a:spcPct val="100000"/>
            </a:lnSpc>
            <a:spcBef>
              <a:spcPct val="0"/>
            </a:spcBef>
            <a:spcAft>
              <a:spcPct val="35000"/>
            </a:spcAft>
            <a:buNone/>
          </a:pPr>
          <a:r>
            <a:rPr lang="en-US" altLang="zh-CN" sz="2400" kern="1200" dirty="0">
              <a:latin typeface="微软雅黑" panose="020B0503020204020204" pitchFamily="34" charset="-122"/>
              <a:ea typeface="微软雅黑" panose="020B0503020204020204" pitchFamily="34" charset="-122"/>
              <a:cs typeface="微软雅黑" panose="020B0503020204020204" pitchFamily="34" charset="-122"/>
            </a:rPr>
            <a:t>      </a:t>
          </a:r>
          <a:r>
            <a:rPr lang="zh-CN" sz="2400" kern="1200" dirty="0">
              <a:latin typeface="微软雅黑" panose="020B0503020204020204" pitchFamily="34" charset="-122"/>
              <a:ea typeface="微软雅黑" panose="020B0503020204020204" pitchFamily="34" charset="-122"/>
              <a:cs typeface="微软雅黑" panose="020B0503020204020204" pitchFamily="34" charset="-122"/>
            </a:rPr>
            <a:t>长期均衡</a:t>
          </a:r>
          <a:br>
            <a:rPr lang="zh-CN" sz="2400" b="1" kern="1200" dirty="0">
              <a:latin typeface="微软雅黑" panose="020B0503020204020204" pitchFamily="34" charset="-122"/>
              <a:ea typeface="微软雅黑" panose="020B0503020204020204" pitchFamily="34" charset="-122"/>
              <a:cs typeface="微软雅黑" panose="020B0503020204020204" pitchFamily="34" charset="-122"/>
            </a:rPr>
          </a:br>
          <a:endParaRPr lang="zh-CN" sz="2400" b="1"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4969202" y="2213422"/>
        <a:ext cx="2752863" cy="697876"/>
      </dsp:txXfrm>
    </dsp:sp>
    <dsp:sp modelId="{99041C3E-12FF-4B8D-8647-12DB04F15B3A}">
      <dsp:nvSpPr>
        <dsp:cNvPr id="0" name=""/>
        <dsp:cNvSpPr/>
      </dsp:nvSpPr>
      <dsp:spPr bwMode="white">
        <a:xfrm>
          <a:off x="4931449" y="3045724"/>
          <a:ext cx="2828369" cy="773382"/>
        </a:xfrm>
        <a:prstGeom prst="round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rtl="0">
            <a:lnSpc>
              <a:spcPct val="100000"/>
            </a:lnSpc>
            <a:spcBef>
              <a:spcPct val="0"/>
            </a:spcBef>
            <a:spcAft>
              <a:spcPct val="35000"/>
            </a:spcAft>
            <a:buNone/>
          </a:pPr>
          <a:r>
            <a:rPr lang="en-US" altLang="zh-CN" sz="2400" kern="1200" dirty="0">
              <a:latin typeface="微软雅黑" panose="020B0503020204020204" pitchFamily="34" charset="-122"/>
              <a:ea typeface="微软雅黑" panose="020B0503020204020204" pitchFamily="34" charset="-122"/>
            </a:rPr>
            <a:t>    </a:t>
          </a:r>
          <a:r>
            <a:rPr lang="zh-CN" sz="2400" kern="1200" dirty="0">
              <a:latin typeface="微软雅黑" panose="020B0503020204020204" pitchFamily="34" charset="-122"/>
              <a:ea typeface="微软雅黑" panose="020B0503020204020204" pitchFamily="34" charset="-122"/>
            </a:rPr>
            <a:t>长期供给曲线</a:t>
          </a:r>
        </a:p>
      </dsp:txBody>
      <dsp:txXfrm>
        <a:off x="4969202" y="3083477"/>
        <a:ext cx="2752863" cy="697876"/>
      </dsp:txXfrm>
    </dsp:sp>
  </dsp:spTree>
</dsp:drawing>
</file>

<file path=ppt/diagrams/layout1.xml><?xml version="1.0" encoding="utf-8"?>
<dgm:layoutDef xmlns:dgm="http://schemas.openxmlformats.org/drawingml/2006/diagram" xmlns:a="http://schemas.openxmlformats.org/drawingml/2006/main" uniqueId="urn:microsoft.com/office/officeart/2005/8/layout/pyramid2#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2#3">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rocess3#1">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srcNode" val="parTx"/>
            <dgm:param type="dstNode" val="parTx"/>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4">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4">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82281"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597620" y="1"/>
            <a:ext cx="4282281" cy="339232"/>
          </a:xfrm>
          <a:prstGeom prst="rect">
            <a:avLst/>
          </a:prstGeom>
        </p:spPr>
        <p:txBody>
          <a:bodyPr vert="horz" lIns="91440" tIns="45720" rIns="91440" bIns="45720" rtlCol="0"/>
          <a:lstStyle>
            <a:lvl1pPr algn="r">
              <a:defRPr sz="1200"/>
            </a:lvl1pPr>
          </a:lstStyle>
          <a:p>
            <a:fld id="{EBDDD5D2-51C9-4D35-8CE7-5153155FC778}" type="datetimeFigureOut">
              <a:rPr lang="zh-CN" altLang="en-US" smtClean="0"/>
              <a:t>2023/11/13</a:t>
            </a:fld>
            <a:endParaRPr lang="zh-CN" altLang="en-US"/>
          </a:p>
        </p:txBody>
      </p:sp>
      <p:sp>
        <p:nvSpPr>
          <p:cNvPr id="4" name="页脚占位符 3"/>
          <p:cNvSpPr>
            <a:spLocks noGrp="1"/>
          </p:cNvSpPr>
          <p:nvPr>
            <p:ph type="ftr" sz="quarter" idx="2"/>
          </p:nvPr>
        </p:nvSpPr>
        <p:spPr>
          <a:xfrm>
            <a:off x="0" y="6421932"/>
            <a:ext cx="4282281" cy="33923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597620" y="6421932"/>
            <a:ext cx="4282281" cy="339231"/>
          </a:xfrm>
          <a:prstGeom prst="rect">
            <a:avLst/>
          </a:prstGeom>
        </p:spPr>
        <p:txBody>
          <a:bodyPr vert="horz" lIns="91440" tIns="45720" rIns="91440" bIns="45720" rtlCol="0" anchor="b"/>
          <a:lstStyle>
            <a:lvl1pPr algn="r">
              <a:defRPr sz="1200"/>
            </a:lvl1pPr>
          </a:lstStyle>
          <a:p>
            <a:fld id="{0075AFAB-5254-41E1-8E44-C124811C0A57}" type="slidenum">
              <a:rPr lang="zh-CN" altLang="en-US" smtClean="0"/>
              <a:t>‹#›</a:t>
            </a:fld>
            <a:endParaRPr lang="zh-CN" altLang="en-US"/>
          </a:p>
        </p:txBody>
      </p:sp>
    </p:spTree>
    <p:extLst>
      <p:ext uri="{BB962C8B-B14F-4D97-AF65-F5344CB8AC3E}">
        <p14:creationId xmlns:p14="http://schemas.microsoft.com/office/powerpoint/2010/main" val="33918579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282281"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97620" y="1"/>
            <a:ext cx="4282281" cy="339232"/>
          </a:xfrm>
          <a:prstGeom prst="rect">
            <a:avLst/>
          </a:prstGeom>
        </p:spPr>
        <p:txBody>
          <a:bodyPr vert="horz" lIns="91440" tIns="45720" rIns="91440" bIns="45720" rtlCol="0"/>
          <a:lstStyle>
            <a:lvl1pPr algn="r">
              <a:defRPr sz="1200"/>
            </a:lvl1pPr>
          </a:lstStyle>
          <a:p>
            <a:fld id="{9027CE72-A437-435A-9173-ACE6C4EC7B81}" type="datetimeFigureOut">
              <a:rPr lang="zh-CN" altLang="en-US" smtClean="0"/>
              <a:t>2023/11/13</a:t>
            </a:fld>
            <a:endParaRPr lang="zh-CN" altLang="en-US"/>
          </a:p>
        </p:txBody>
      </p:sp>
      <p:sp>
        <p:nvSpPr>
          <p:cNvPr id="4" name="幻灯片图像占位符 3"/>
          <p:cNvSpPr>
            <a:spLocks noGrp="1" noRot="1" noChangeAspect="1"/>
          </p:cNvSpPr>
          <p:nvPr>
            <p:ph type="sldImg" idx="2"/>
          </p:nvPr>
        </p:nvSpPr>
        <p:spPr>
          <a:xfrm>
            <a:off x="2911475" y="844550"/>
            <a:ext cx="4059238" cy="22828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8219" y="3253809"/>
            <a:ext cx="7905750" cy="2662208"/>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421932"/>
            <a:ext cx="4282281" cy="33923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97620" y="6421932"/>
            <a:ext cx="4282281" cy="339231"/>
          </a:xfrm>
          <a:prstGeom prst="rect">
            <a:avLst/>
          </a:prstGeom>
        </p:spPr>
        <p:txBody>
          <a:bodyPr vert="horz" lIns="91440" tIns="45720" rIns="91440" bIns="45720" rtlCol="0" anchor="b"/>
          <a:lstStyle>
            <a:lvl1pPr algn="r">
              <a:defRPr sz="1200"/>
            </a:lvl1pPr>
          </a:lstStyle>
          <a:p>
            <a:fld id="{64AB2CC2-6CD2-416D-8647-CEB165BE4D01}" type="slidenum">
              <a:rPr lang="zh-CN" altLang="en-US" smtClean="0"/>
              <a:t>‹#›</a:t>
            </a:fld>
            <a:endParaRPr lang="zh-CN" altLang="en-US"/>
          </a:p>
        </p:txBody>
      </p:sp>
    </p:spTree>
    <p:extLst>
      <p:ext uri="{BB962C8B-B14F-4D97-AF65-F5344CB8AC3E}">
        <p14:creationId xmlns:p14="http://schemas.microsoft.com/office/powerpoint/2010/main" val="3816939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5835DEB-CE62-4C2A-95AA-A58B9F473B8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835DEB-CE62-4C2A-95AA-A58B9F473B8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4647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835DEB-CE62-4C2A-95AA-A58B9F473B8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07101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19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835DEB-CE62-4C2A-95AA-A58B9F473B8E}" type="slidenum">
              <a:rPr lang="zh-CN" altLang="en-US" smtClean="0"/>
              <a:t>24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75919F-FF8D-4F74-0097-A40FCFF9403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115EAA3-523B-E9E9-DDD9-10913047D9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C8B778F-0F2C-FA01-15DB-AA5520F4C2D6}"/>
              </a:ext>
            </a:extLst>
          </p:cNvPr>
          <p:cNvSpPr>
            <a:spLocks noGrp="1"/>
          </p:cNvSpPr>
          <p:nvPr>
            <p:ph type="dt" sz="half" idx="10"/>
          </p:nvPr>
        </p:nvSpPr>
        <p:spPr/>
        <p:txBody>
          <a:bodyPr/>
          <a:lstStyle/>
          <a:p>
            <a:fld id="{FE1B37FD-D333-4FAC-B756-D2723DCE82AC}" type="datetimeFigureOut">
              <a:rPr lang="zh-CN" altLang="en-US" smtClean="0"/>
              <a:t>2023/11/13</a:t>
            </a:fld>
            <a:endParaRPr lang="zh-CN" altLang="en-US"/>
          </a:p>
        </p:txBody>
      </p:sp>
      <p:sp>
        <p:nvSpPr>
          <p:cNvPr id="5" name="页脚占位符 4">
            <a:extLst>
              <a:ext uri="{FF2B5EF4-FFF2-40B4-BE49-F238E27FC236}">
                <a16:creationId xmlns:a16="http://schemas.microsoft.com/office/drawing/2014/main" id="{4009DB0A-3C64-8304-0B7D-1C20866CB8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651A79C-A037-8867-26A8-F449BAF56440}"/>
              </a:ext>
            </a:extLst>
          </p:cNvPr>
          <p:cNvSpPr>
            <a:spLocks noGrp="1"/>
          </p:cNvSpPr>
          <p:nvPr>
            <p:ph type="sldNum" sz="quarter" idx="12"/>
          </p:nvPr>
        </p:nvSpPr>
        <p:spPr/>
        <p:txBody>
          <a:body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871386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9FE7E-9874-976F-DAAF-CD3CCE372E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AC6A1B9-9DAA-DE4A-A031-650AB0163D8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9A51FE2-0CF6-04AA-FBB1-91D04A8CA1CE}"/>
              </a:ext>
            </a:extLst>
          </p:cNvPr>
          <p:cNvSpPr>
            <a:spLocks noGrp="1"/>
          </p:cNvSpPr>
          <p:nvPr>
            <p:ph type="dt" sz="half" idx="10"/>
          </p:nvPr>
        </p:nvSpPr>
        <p:spPr/>
        <p:txBody>
          <a:bodyPr/>
          <a:lstStyle/>
          <a:p>
            <a:fld id="{FE1B37FD-D333-4FAC-B756-D2723DCE82AC}" type="datetimeFigureOut">
              <a:rPr lang="zh-CN" altLang="en-US" smtClean="0"/>
              <a:t>2023/11/13</a:t>
            </a:fld>
            <a:endParaRPr lang="zh-CN" altLang="en-US"/>
          </a:p>
        </p:txBody>
      </p:sp>
      <p:sp>
        <p:nvSpPr>
          <p:cNvPr id="5" name="页脚占位符 4">
            <a:extLst>
              <a:ext uri="{FF2B5EF4-FFF2-40B4-BE49-F238E27FC236}">
                <a16:creationId xmlns:a16="http://schemas.microsoft.com/office/drawing/2014/main" id="{1B6BB0CC-60C1-806B-11D4-66123F04363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3ACB8E-D740-3256-CC16-85C637C93B3C}"/>
              </a:ext>
            </a:extLst>
          </p:cNvPr>
          <p:cNvSpPr>
            <a:spLocks noGrp="1"/>
          </p:cNvSpPr>
          <p:nvPr>
            <p:ph type="sldNum" sz="quarter" idx="12"/>
          </p:nvPr>
        </p:nvSpPr>
        <p:spPr/>
        <p:txBody>
          <a:body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402625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259B791-8A0A-0185-F450-D32A002C766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6108C0E-D7B1-24AE-8209-F3A75FB4844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A96885-194D-E8EA-1913-9A4F6002ABA3}"/>
              </a:ext>
            </a:extLst>
          </p:cNvPr>
          <p:cNvSpPr>
            <a:spLocks noGrp="1"/>
          </p:cNvSpPr>
          <p:nvPr>
            <p:ph type="dt" sz="half" idx="10"/>
          </p:nvPr>
        </p:nvSpPr>
        <p:spPr/>
        <p:txBody>
          <a:bodyPr/>
          <a:lstStyle/>
          <a:p>
            <a:fld id="{FE1B37FD-D333-4FAC-B756-D2723DCE82AC}" type="datetimeFigureOut">
              <a:rPr lang="zh-CN" altLang="en-US" smtClean="0"/>
              <a:t>2023/11/13</a:t>
            </a:fld>
            <a:endParaRPr lang="zh-CN" altLang="en-US"/>
          </a:p>
        </p:txBody>
      </p:sp>
      <p:sp>
        <p:nvSpPr>
          <p:cNvPr id="5" name="页脚占位符 4">
            <a:extLst>
              <a:ext uri="{FF2B5EF4-FFF2-40B4-BE49-F238E27FC236}">
                <a16:creationId xmlns:a16="http://schemas.microsoft.com/office/drawing/2014/main" id="{C7AAE0CE-20DC-1CFD-70B0-8581E20895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F10E65-C725-9F66-E5E3-6D44E80ED8A6}"/>
              </a:ext>
            </a:extLst>
          </p:cNvPr>
          <p:cNvSpPr>
            <a:spLocks noGrp="1"/>
          </p:cNvSpPr>
          <p:nvPr>
            <p:ph type="sldNum" sz="quarter" idx="12"/>
          </p:nvPr>
        </p:nvSpPr>
        <p:spPr/>
        <p:txBody>
          <a:body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3916123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EB613F-18AA-CE2C-5D7A-33261264252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09A574-B1FF-0BEE-389C-58384EA2255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A83286B-E1B7-CDF8-728A-D68696D3B576}"/>
              </a:ext>
            </a:extLst>
          </p:cNvPr>
          <p:cNvSpPr>
            <a:spLocks noGrp="1"/>
          </p:cNvSpPr>
          <p:nvPr>
            <p:ph type="dt" sz="half" idx="10"/>
          </p:nvPr>
        </p:nvSpPr>
        <p:spPr/>
        <p:txBody>
          <a:bodyPr/>
          <a:lstStyle/>
          <a:p>
            <a:fld id="{FE1B37FD-D333-4FAC-B756-D2723DCE82AC}" type="datetimeFigureOut">
              <a:rPr lang="zh-CN" altLang="en-US" smtClean="0"/>
              <a:t>2023/11/13</a:t>
            </a:fld>
            <a:endParaRPr lang="zh-CN" altLang="en-US"/>
          </a:p>
        </p:txBody>
      </p:sp>
      <p:sp>
        <p:nvSpPr>
          <p:cNvPr id="5" name="页脚占位符 4">
            <a:extLst>
              <a:ext uri="{FF2B5EF4-FFF2-40B4-BE49-F238E27FC236}">
                <a16:creationId xmlns:a16="http://schemas.microsoft.com/office/drawing/2014/main" id="{913F239B-9476-5C41-620E-CA5F2A6F5B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73EE16-B4B5-B3E6-AD39-0266205F58D4}"/>
              </a:ext>
            </a:extLst>
          </p:cNvPr>
          <p:cNvSpPr>
            <a:spLocks noGrp="1"/>
          </p:cNvSpPr>
          <p:nvPr>
            <p:ph type="sldNum" sz="quarter" idx="12"/>
          </p:nvPr>
        </p:nvSpPr>
        <p:spPr/>
        <p:txBody>
          <a:body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287545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824BFB-B546-4E6C-85A3-1F516D39D43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6F94473-CADB-4230-8ABB-5F491B0BA7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3DF6BF1-ECC2-AA1E-1578-4BF091B19F58}"/>
              </a:ext>
            </a:extLst>
          </p:cNvPr>
          <p:cNvSpPr>
            <a:spLocks noGrp="1"/>
          </p:cNvSpPr>
          <p:nvPr>
            <p:ph type="dt" sz="half" idx="10"/>
          </p:nvPr>
        </p:nvSpPr>
        <p:spPr/>
        <p:txBody>
          <a:bodyPr/>
          <a:lstStyle/>
          <a:p>
            <a:fld id="{FE1B37FD-D333-4FAC-B756-D2723DCE82AC}" type="datetimeFigureOut">
              <a:rPr lang="zh-CN" altLang="en-US" smtClean="0"/>
              <a:t>2023/11/13</a:t>
            </a:fld>
            <a:endParaRPr lang="zh-CN" altLang="en-US"/>
          </a:p>
        </p:txBody>
      </p:sp>
      <p:sp>
        <p:nvSpPr>
          <p:cNvPr id="5" name="页脚占位符 4">
            <a:extLst>
              <a:ext uri="{FF2B5EF4-FFF2-40B4-BE49-F238E27FC236}">
                <a16:creationId xmlns:a16="http://schemas.microsoft.com/office/drawing/2014/main" id="{72793AE6-33D3-987A-116B-B61A9EB219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98A6EC-D3B8-C2FA-B097-4249D843DC1E}"/>
              </a:ext>
            </a:extLst>
          </p:cNvPr>
          <p:cNvSpPr>
            <a:spLocks noGrp="1"/>
          </p:cNvSpPr>
          <p:nvPr>
            <p:ph type="sldNum" sz="quarter" idx="12"/>
          </p:nvPr>
        </p:nvSpPr>
        <p:spPr/>
        <p:txBody>
          <a:body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1413038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EE45EF-70FD-FBF2-37EA-FED177714C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B1C219-4105-6ABA-28B8-99B9557F7C4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A6F1666-0481-208E-EE29-3AF4409A9A1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93E0908-6FBB-3CDE-CCBF-1C8CD389691B}"/>
              </a:ext>
            </a:extLst>
          </p:cNvPr>
          <p:cNvSpPr>
            <a:spLocks noGrp="1"/>
          </p:cNvSpPr>
          <p:nvPr>
            <p:ph type="dt" sz="half" idx="10"/>
          </p:nvPr>
        </p:nvSpPr>
        <p:spPr/>
        <p:txBody>
          <a:bodyPr/>
          <a:lstStyle/>
          <a:p>
            <a:fld id="{FE1B37FD-D333-4FAC-B756-D2723DCE82AC}" type="datetimeFigureOut">
              <a:rPr lang="zh-CN" altLang="en-US" smtClean="0"/>
              <a:t>2023/11/13</a:t>
            </a:fld>
            <a:endParaRPr lang="zh-CN" altLang="en-US"/>
          </a:p>
        </p:txBody>
      </p:sp>
      <p:sp>
        <p:nvSpPr>
          <p:cNvPr id="6" name="页脚占位符 5">
            <a:extLst>
              <a:ext uri="{FF2B5EF4-FFF2-40B4-BE49-F238E27FC236}">
                <a16:creationId xmlns:a16="http://schemas.microsoft.com/office/drawing/2014/main" id="{2CBC1684-99CB-0219-9AE4-EF7DC595DB3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04D1620-BA43-0FDD-F085-F7A328155216}"/>
              </a:ext>
            </a:extLst>
          </p:cNvPr>
          <p:cNvSpPr>
            <a:spLocks noGrp="1"/>
          </p:cNvSpPr>
          <p:nvPr>
            <p:ph type="sldNum" sz="quarter" idx="12"/>
          </p:nvPr>
        </p:nvSpPr>
        <p:spPr/>
        <p:txBody>
          <a:body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2728063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EECB02-6B28-43E7-F022-BA2E7F19206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A80A799-2889-ED61-75B1-5EC66D0891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20FD1BC-7794-2E11-A29D-771E8D6A8A5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F9775F-0CDA-1993-3DFB-AECF58EF00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AA0D831-B49C-953B-1BA6-F6B27F16931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519098C-1044-38EF-F368-21C2CF403F8E}"/>
              </a:ext>
            </a:extLst>
          </p:cNvPr>
          <p:cNvSpPr>
            <a:spLocks noGrp="1"/>
          </p:cNvSpPr>
          <p:nvPr>
            <p:ph type="dt" sz="half" idx="10"/>
          </p:nvPr>
        </p:nvSpPr>
        <p:spPr/>
        <p:txBody>
          <a:bodyPr/>
          <a:lstStyle/>
          <a:p>
            <a:fld id="{FE1B37FD-D333-4FAC-B756-D2723DCE82AC}" type="datetimeFigureOut">
              <a:rPr lang="zh-CN" altLang="en-US" smtClean="0"/>
              <a:t>2023/11/13</a:t>
            </a:fld>
            <a:endParaRPr lang="zh-CN" altLang="en-US"/>
          </a:p>
        </p:txBody>
      </p:sp>
      <p:sp>
        <p:nvSpPr>
          <p:cNvPr id="8" name="页脚占位符 7">
            <a:extLst>
              <a:ext uri="{FF2B5EF4-FFF2-40B4-BE49-F238E27FC236}">
                <a16:creationId xmlns:a16="http://schemas.microsoft.com/office/drawing/2014/main" id="{75CED472-E2A5-9329-B46F-AA20BAA8DC1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1B0F1B2-F86E-2229-B3E4-A592433F3DFE}"/>
              </a:ext>
            </a:extLst>
          </p:cNvPr>
          <p:cNvSpPr>
            <a:spLocks noGrp="1"/>
          </p:cNvSpPr>
          <p:nvPr>
            <p:ph type="sldNum" sz="quarter" idx="12"/>
          </p:nvPr>
        </p:nvSpPr>
        <p:spPr/>
        <p:txBody>
          <a:body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1106492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C70D8-B884-2AF6-37BC-D54CBA19F5D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7C8F4D2-A8D0-E1A1-AC44-DA81F5C39418}"/>
              </a:ext>
            </a:extLst>
          </p:cNvPr>
          <p:cNvSpPr>
            <a:spLocks noGrp="1"/>
          </p:cNvSpPr>
          <p:nvPr>
            <p:ph type="dt" sz="half" idx="10"/>
          </p:nvPr>
        </p:nvSpPr>
        <p:spPr/>
        <p:txBody>
          <a:bodyPr/>
          <a:lstStyle/>
          <a:p>
            <a:fld id="{FE1B37FD-D333-4FAC-B756-D2723DCE82AC}" type="datetimeFigureOut">
              <a:rPr lang="zh-CN" altLang="en-US" smtClean="0"/>
              <a:t>2023/11/13</a:t>
            </a:fld>
            <a:endParaRPr lang="zh-CN" altLang="en-US"/>
          </a:p>
        </p:txBody>
      </p:sp>
      <p:sp>
        <p:nvSpPr>
          <p:cNvPr id="4" name="页脚占位符 3">
            <a:extLst>
              <a:ext uri="{FF2B5EF4-FFF2-40B4-BE49-F238E27FC236}">
                <a16:creationId xmlns:a16="http://schemas.microsoft.com/office/drawing/2014/main" id="{B1D7B5E4-75FF-C183-B644-6A6163DC238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F2DB839-3C40-207D-6817-B68132B371CB}"/>
              </a:ext>
            </a:extLst>
          </p:cNvPr>
          <p:cNvSpPr>
            <a:spLocks noGrp="1"/>
          </p:cNvSpPr>
          <p:nvPr>
            <p:ph type="sldNum" sz="quarter" idx="12"/>
          </p:nvPr>
        </p:nvSpPr>
        <p:spPr/>
        <p:txBody>
          <a:body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3109928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93E34CE-49CA-D05D-F6A6-75DF5C61B5E6}"/>
              </a:ext>
            </a:extLst>
          </p:cNvPr>
          <p:cNvSpPr>
            <a:spLocks noGrp="1"/>
          </p:cNvSpPr>
          <p:nvPr>
            <p:ph type="dt" sz="half" idx="10"/>
          </p:nvPr>
        </p:nvSpPr>
        <p:spPr/>
        <p:txBody>
          <a:bodyPr/>
          <a:lstStyle/>
          <a:p>
            <a:fld id="{FE1B37FD-D333-4FAC-B756-D2723DCE82AC}" type="datetimeFigureOut">
              <a:rPr lang="zh-CN" altLang="en-US" smtClean="0"/>
              <a:t>2023/11/13</a:t>
            </a:fld>
            <a:endParaRPr lang="zh-CN" altLang="en-US"/>
          </a:p>
        </p:txBody>
      </p:sp>
      <p:sp>
        <p:nvSpPr>
          <p:cNvPr id="3" name="页脚占位符 2">
            <a:extLst>
              <a:ext uri="{FF2B5EF4-FFF2-40B4-BE49-F238E27FC236}">
                <a16:creationId xmlns:a16="http://schemas.microsoft.com/office/drawing/2014/main" id="{95C86ADC-43D6-38A6-D3BC-83F1835916B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A83CA63-48F4-543C-ED3D-AD68C822117F}"/>
              </a:ext>
            </a:extLst>
          </p:cNvPr>
          <p:cNvSpPr>
            <a:spLocks noGrp="1"/>
          </p:cNvSpPr>
          <p:nvPr>
            <p:ph type="sldNum" sz="quarter" idx="12"/>
          </p:nvPr>
        </p:nvSpPr>
        <p:spPr/>
        <p:txBody>
          <a:body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2740314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FEFCD-8510-4A73-164D-F28DF44B4A1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5DE2806-3EC7-584B-280E-BDB2511A59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2241CE-3183-8625-900F-D94A0F0EA5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0C6492D-7001-7292-62F9-6B3A14ED1C0C}"/>
              </a:ext>
            </a:extLst>
          </p:cNvPr>
          <p:cNvSpPr>
            <a:spLocks noGrp="1"/>
          </p:cNvSpPr>
          <p:nvPr>
            <p:ph type="dt" sz="half" idx="10"/>
          </p:nvPr>
        </p:nvSpPr>
        <p:spPr/>
        <p:txBody>
          <a:bodyPr/>
          <a:lstStyle/>
          <a:p>
            <a:fld id="{FE1B37FD-D333-4FAC-B756-D2723DCE82AC}" type="datetimeFigureOut">
              <a:rPr lang="zh-CN" altLang="en-US" smtClean="0"/>
              <a:t>2023/11/13</a:t>
            </a:fld>
            <a:endParaRPr lang="zh-CN" altLang="en-US"/>
          </a:p>
        </p:txBody>
      </p:sp>
      <p:sp>
        <p:nvSpPr>
          <p:cNvPr id="6" name="页脚占位符 5">
            <a:extLst>
              <a:ext uri="{FF2B5EF4-FFF2-40B4-BE49-F238E27FC236}">
                <a16:creationId xmlns:a16="http://schemas.microsoft.com/office/drawing/2014/main" id="{D927ED49-598A-19D0-F459-676FFE2C5F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579E257-F378-CDB4-731A-5940C491B4E6}"/>
              </a:ext>
            </a:extLst>
          </p:cNvPr>
          <p:cNvSpPr>
            <a:spLocks noGrp="1"/>
          </p:cNvSpPr>
          <p:nvPr>
            <p:ph type="sldNum" sz="quarter" idx="12"/>
          </p:nvPr>
        </p:nvSpPr>
        <p:spPr/>
        <p:txBody>
          <a:body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3326091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108BF-F3C4-A8DE-DFD7-591C13B3558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CA52A7-BB1D-456D-9B29-A87A416C6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D6621F6-8522-30BC-7461-B12350F8E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F398CA9-AD82-1469-8157-A58171FD2114}"/>
              </a:ext>
            </a:extLst>
          </p:cNvPr>
          <p:cNvSpPr>
            <a:spLocks noGrp="1"/>
          </p:cNvSpPr>
          <p:nvPr>
            <p:ph type="dt" sz="half" idx="10"/>
          </p:nvPr>
        </p:nvSpPr>
        <p:spPr/>
        <p:txBody>
          <a:bodyPr/>
          <a:lstStyle/>
          <a:p>
            <a:fld id="{FE1B37FD-D333-4FAC-B756-D2723DCE82AC}" type="datetimeFigureOut">
              <a:rPr lang="zh-CN" altLang="en-US" smtClean="0"/>
              <a:t>2023/11/13</a:t>
            </a:fld>
            <a:endParaRPr lang="zh-CN" altLang="en-US"/>
          </a:p>
        </p:txBody>
      </p:sp>
      <p:sp>
        <p:nvSpPr>
          <p:cNvPr id="6" name="页脚占位符 5">
            <a:extLst>
              <a:ext uri="{FF2B5EF4-FFF2-40B4-BE49-F238E27FC236}">
                <a16:creationId xmlns:a16="http://schemas.microsoft.com/office/drawing/2014/main" id="{330A5E8B-3B1A-3117-4AE9-F2C629F04E2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6F2099A-E741-A429-1C09-D5C2635472BE}"/>
              </a:ext>
            </a:extLst>
          </p:cNvPr>
          <p:cNvSpPr>
            <a:spLocks noGrp="1"/>
          </p:cNvSpPr>
          <p:nvPr>
            <p:ph type="sldNum" sz="quarter" idx="12"/>
          </p:nvPr>
        </p:nvSpPr>
        <p:spPr/>
        <p:txBody>
          <a:body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4016908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88D997E-8BD6-F28E-4DA3-D564329393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C61DF69-EF0A-222D-BD0C-EA6FD37922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789BE7-B763-A600-8DC3-D964764A99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1B37FD-D333-4FAC-B756-D2723DCE82AC}" type="datetimeFigureOut">
              <a:rPr lang="zh-CN" altLang="en-US" smtClean="0"/>
              <a:t>2023/11/13</a:t>
            </a:fld>
            <a:endParaRPr lang="zh-CN" altLang="en-US"/>
          </a:p>
        </p:txBody>
      </p:sp>
      <p:sp>
        <p:nvSpPr>
          <p:cNvPr id="5" name="页脚占位符 4">
            <a:extLst>
              <a:ext uri="{FF2B5EF4-FFF2-40B4-BE49-F238E27FC236}">
                <a16:creationId xmlns:a16="http://schemas.microsoft.com/office/drawing/2014/main" id="{822F620A-A06C-677E-084C-4FABFB228F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4B2C391-9674-DB7C-7EDD-D47A2A26A1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059941-0B2D-42BE-8857-A76F57BC2C76}" type="slidenum">
              <a:rPr lang="zh-CN" altLang="en-US" smtClean="0"/>
              <a:t>‹#›</a:t>
            </a:fld>
            <a:endParaRPr lang="zh-CN" altLang="en-US"/>
          </a:p>
        </p:txBody>
      </p:sp>
    </p:spTree>
    <p:extLst>
      <p:ext uri="{BB962C8B-B14F-4D97-AF65-F5344CB8AC3E}">
        <p14:creationId xmlns:p14="http://schemas.microsoft.com/office/powerpoint/2010/main" val="3053250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GIF"/></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18.png"/><Relationship Id="rId7"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5.png"/><Relationship Id="rId7" Type="http://schemas.openxmlformats.org/officeDocument/2006/relationships/diagramLayout" Target="../diagrams/layout3.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Data" Target="../diagrams/data3.xml"/><Relationship Id="rId5" Type="http://schemas.openxmlformats.org/officeDocument/2006/relationships/image" Target="../media/image23.png"/><Relationship Id="rId10" Type="http://schemas.microsoft.com/office/2007/relationships/diagramDrawing" Target="../diagrams/drawing3.xml"/><Relationship Id="rId4" Type="http://schemas.openxmlformats.org/officeDocument/2006/relationships/image" Target="../media/image22.png"/><Relationship Id="rId9" Type="http://schemas.openxmlformats.org/officeDocument/2006/relationships/diagramColors" Target="../diagrams/colors3.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slide" Target="slide10.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7.wmf"/><Relationship Id="rId5" Type="http://schemas.openxmlformats.org/officeDocument/2006/relationships/oleObject" Target="../embeddings/oleObject2.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87207" y="2285130"/>
            <a:ext cx="9144000" cy="2387600"/>
          </a:xfrm>
        </p:spPr>
        <p:txBody>
          <a:bodyPr>
            <a:normAutofit/>
          </a:bodyPr>
          <a:lstStyle/>
          <a:p>
            <a:r>
              <a:rPr lang="zh-CN" altLang="en-US" sz="4400" dirty="0">
                <a:solidFill>
                  <a:srgbClr val="002060"/>
                </a:solidFill>
                <a:latin typeface="华文行楷" panose="02010800040101010101" pitchFamily="2" charset="-122"/>
                <a:ea typeface="华文行楷" panose="02010800040101010101" pitchFamily="2" charset="-122"/>
              </a:rPr>
              <a:t>第八讲   完全竞争市场</a:t>
            </a:r>
            <a:br>
              <a:rPr lang="zh-CN" altLang="en-US" dirty="0">
                <a:solidFill>
                  <a:srgbClr val="002060"/>
                </a:solidFill>
                <a:latin typeface="华文行楷" panose="02010800040101010101" pitchFamily="2" charset="-122"/>
                <a:ea typeface="华文行楷" panose="02010800040101010101" pitchFamily="2" charset="-122"/>
              </a:rPr>
            </a:b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 descr="10%"/>
          <p:cNvSpPr>
            <a:spLocks noChangeArrowheads="1"/>
          </p:cNvSpPr>
          <p:nvPr/>
        </p:nvSpPr>
        <p:spPr bwMode="auto">
          <a:xfrm>
            <a:off x="4749042" y="4841895"/>
            <a:ext cx="4932034" cy="991642"/>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36" name="Rectangle 2" descr="10%"/>
          <p:cNvSpPr>
            <a:spLocks noChangeArrowheads="1"/>
          </p:cNvSpPr>
          <p:nvPr/>
        </p:nvSpPr>
        <p:spPr bwMode="auto">
          <a:xfrm>
            <a:off x="4770332" y="3561247"/>
            <a:ext cx="4932034" cy="991642"/>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34" name="Rectangle 2" descr="10%"/>
          <p:cNvSpPr>
            <a:spLocks noChangeArrowheads="1"/>
          </p:cNvSpPr>
          <p:nvPr/>
        </p:nvSpPr>
        <p:spPr bwMode="auto">
          <a:xfrm>
            <a:off x="4770332" y="2458173"/>
            <a:ext cx="4932034" cy="715413"/>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1634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554254" y="415884"/>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企业收益</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7" name="文本框 6"/>
          <p:cNvSpPr txBox="1"/>
          <p:nvPr/>
        </p:nvSpPr>
        <p:spPr>
          <a:xfrm>
            <a:off x="721127" y="1141866"/>
            <a:ext cx="9824946" cy="738664"/>
          </a:xfrm>
          <a:prstGeom prst="rect">
            <a:avLst/>
          </a:prstGeom>
          <a:noFill/>
        </p:spPr>
        <p:txBody>
          <a:bodyPr wrap="square" rtlCol="0">
            <a:spAutoFit/>
          </a:bodyPr>
          <a:lstStyle/>
          <a:p>
            <a:pP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收益</a:t>
            </a:r>
            <a:r>
              <a:rPr lang="zh-CN" altLang="en-US" sz="28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企业销售产品之后得到的收入，等于产品价格与销售数量的乘积。</a:t>
            </a:r>
            <a:endParaRPr lang="zh-CN" altLang="en-US" sz="28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5380856" y="2548472"/>
            <a:ext cx="2997200" cy="523220"/>
          </a:xfrm>
          <a:prstGeom prst="rect">
            <a:avLst/>
          </a:prstGeom>
          <a:noFill/>
        </p:spPr>
        <p:txBody>
          <a:bodyPr wrap="square" rtlCol="0">
            <a:spAutoFit/>
          </a:bodyPr>
          <a:lstStyle/>
          <a:p>
            <a:r>
              <a:rPr lang="en-US" altLang="zh-CN" sz="2800" dirty="0"/>
              <a:t>R=P·Q=P(Q)·Q</a:t>
            </a:r>
            <a:endParaRPr lang="zh-CN" altLang="en-US" sz="2800" dirty="0"/>
          </a:p>
        </p:txBody>
      </p:sp>
      <p:sp>
        <p:nvSpPr>
          <p:cNvPr id="11" name="文本框 10"/>
          <p:cNvSpPr txBox="1"/>
          <p:nvPr/>
        </p:nvSpPr>
        <p:spPr>
          <a:xfrm>
            <a:off x="5039623" y="3744595"/>
            <a:ext cx="997597" cy="523220"/>
          </a:xfrm>
          <a:prstGeom prst="rect">
            <a:avLst/>
          </a:prstGeom>
          <a:noFill/>
        </p:spPr>
        <p:txBody>
          <a:bodyPr wrap="square" rtlCol="0">
            <a:spAutoFit/>
          </a:bodyPr>
          <a:lstStyle/>
          <a:p>
            <a:r>
              <a:rPr lang="en-US" altLang="zh-CN" sz="2800" dirty="0"/>
              <a:t>AR=</a:t>
            </a:r>
            <a:endParaRPr lang="zh-CN" altLang="en-US" sz="2800" dirty="0"/>
          </a:p>
        </p:txBody>
      </p:sp>
      <p:sp>
        <p:nvSpPr>
          <p:cNvPr id="12" name="文本框 11"/>
          <p:cNvSpPr txBox="1"/>
          <p:nvPr/>
        </p:nvSpPr>
        <p:spPr>
          <a:xfrm>
            <a:off x="5984980" y="3501720"/>
            <a:ext cx="997597" cy="523220"/>
          </a:xfrm>
          <a:prstGeom prst="rect">
            <a:avLst/>
          </a:prstGeom>
          <a:noFill/>
        </p:spPr>
        <p:txBody>
          <a:bodyPr wrap="square" rtlCol="0">
            <a:spAutoFit/>
          </a:bodyPr>
          <a:lstStyle/>
          <a:p>
            <a:r>
              <a:rPr lang="en-US" altLang="zh-CN" sz="2800" dirty="0"/>
              <a:t>R</a:t>
            </a:r>
            <a:endParaRPr lang="zh-CN" altLang="en-US" sz="2800" dirty="0"/>
          </a:p>
        </p:txBody>
      </p:sp>
      <p:cxnSp>
        <p:nvCxnSpPr>
          <p:cNvPr id="14" name="直接连接符 13"/>
          <p:cNvCxnSpPr/>
          <p:nvPr/>
        </p:nvCxnSpPr>
        <p:spPr>
          <a:xfrm>
            <a:off x="6037220" y="4028052"/>
            <a:ext cx="351176" cy="0"/>
          </a:xfrm>
          <a:prstGeom prst="line">
            <a:avLst/>
          </a:prstGeom>
          <a:ln w="22225"/>
        </p:spPr>
        <p:style>
          <a:lnRef idx="1">
            <a:schemeClr val="dk1"/>
          </a:lnRef>
          <a:fillRef idx="0">
            <a:schemeClr val="dk1"/>
          </a:fillRef>
          <a:effectRef idx="0">
            <a:schemeClr val="dk1"/>
          </a:effectRef>
          <a:fontRef idx="minor">
            <a:schemeClr val="tx1"/>
          </a:fontRef>
        </p:style>
      </p:cxnSp>
      <p:sp>
        <p:nvSpPr>
          <p:cNvPr id="39" name="文本框 38"/>
          <p:cNvSpPr txBox="1"/>
          <p:nvPr/>
        </p:nvSpPr>
        <p:spPr>
          <a:xfrm>
            <a:off x="5978093" y="3926375"/>
            <a:ext cx="518160" cy="523220"/>
          </a:xfrm>
          <a:prstGeom prst="rect">
            <a:avLst/>
          </a:prstGeom>
          <a:noFill/>
        </p:spPr>
        <p:txBody>
          <a:bodyPr wrap="square" rtlCol="0">
            <a:spAutoFit/>
          </a:bodyPr>
          <a:lstStyle/>
          <a:p>
            <a:r>
              <a:rPr lang="en-US" altLang="zh-CN" sz="2800" dirty="0"/>
              <a:t>Q</a:t>
            </a:r>
            <a:endParaRPr lang="zh-CN" altLang="en-US" sz="2800" dirty="0"/>
          </a:p>
        </p:txBody>
      </p:sp>
      <p:sp>
        <p:nvSpPr>
          <p:cNvPr id="40" name="文本框 39"/>
          <p:cNvSpPr txBox="1"/>
          <p:nvPr/>
        </p:nvSpPr>
        <p:spPr>
          <a:xfrm>
            <a:off x="7027194" y="3492275"/>
            <a:ext cx="1816807" cy="523220"/>
          </a:xfrm>
          <a:prstGeom prst="rect">
            <a:avLst/>
          </a:prstGeom>
          <a:noFill/>
        </p:spPr>
        <p:txBody>
          <a:bodyPr wrap="square" rtlCol="0">
            <a:spAutoFit/>
          </a:bodyPr>
          <a:lstStyle/>
          <a:p>
            <a:r>
              <a:rPr lang="en-US" altLang="zh-CN" sz="2800" dirty="0"/>
              <a:t>P(Q)·Q</a:t>
            </a:r>
            <a:endParaRPr lang="zh-CN" altLang="en-US" sz="2800" dirty="0"/>
          </a:p>
        </p:txBody>
      </p:sp>
      <p:sp>
        <p:nvSpPr>
          <p:cNvPr id="41" name="文本框 40"/>
          <p:cNvSpPr txBox="1"/>
          <p:nvPr/>
        </p:nvSpPr>
        <p:spPr>
          <a:xfrm>
            <a:off x="6527802" y="3735664"/>
            <a:ext cx="369427" cy="523220"/>
          </a:xfrm>
          <a:prstGeom prst="rect">
            <a:avLst/>
          </a:prstGeom>
          <a:noFill/>
        </p:spPr>
        <p:txBody>
          <a:bodyPr wrap="square" rtlCol="0">
            <a:spAutoFit/>
          </a:bodyPr>
          <a:lstStyle/>
          <a:p>
            <a:r>
              <a:rPr lang="en-US" altLang="zh-CN" sz="2800" dirty="0"/>
              <a:t>=</a:t>
            </a:r>
            <a:endParaRPr lang="zh-CN" altLang="en-US" sz="2800" dirty="0"/>
          </a:p>
        </p:txBody>
      </p:sp>
      <p:cxnSp>
        <p:nvCxnSpPr>
          <p:cNvPr id="43" name="直接连接符 42"/>
          <p:cNvCxnSpPr/>
          <p:nvPr/>
        </p:nvCxnSpPr>
        <p:spPr>
          <a:xfrm>
            <a:off x="7059090" y="3981639"/>
            <a:ext cx="1318966" cy="0"/>
          </a:xfrm>
          <a:prstGeom prst="line">
            <a:avLst/>
          </a:prstGeom>
          <a:ln w="22225"/>
        </p:spPr>
        <p:style>
          <a:lnRef idx="1">
            <a:schemeClr val="dk1"/>
          </a:lnRef>
          <a:fillRef idx="0">
            <a:schemeClr val="dk1"/>
          </a:fillRef>
          <a:effectRef idx="0">
            <a:schemeClr val="dk1"/>
          </a:effectRef>
          <a:fontRef idx="minor">
            <a:schemeClr val="tx1"/>
          </a:fontRef>
        </p:style>
      </p:cxnSp>
      <p:sp>
        <p:nvSpPr>
          <p:cNvPr id="48" name="文本框 47"/>
          <p:cNvSpPr txBox="1"/>
          <p:nvPr/>
        </p:nvSpPr>
        <p:spPr>
          <a:xfrm>
            <a:off x="7399206" y="3960711"/>
            <a:ext cx="518160" cy="523220"/>
          </a:xfrm>
          <a:prstGeom prst="rect">
            <a:avLst/>
          </a:prstGeom>
          <a:noFill/>
        </p:spPr>
        <p:txBody>
          <a:bodyPr wrap="square" rtlCol="0">
            <a:spAutoFit/>
          </a:bodyPr>
          <a:lstStyle/>
          <a:p>
            <a:r>
              <a:rPr lang="en-US" altLang="zh-CN" sz="2800" dirty="0"/>
              <a:t>Q</a:t>
            </a:r>
            <a:endParaRPr lang="zh-CN" altLang="en-US" sz="2800" dirty="0"/>
          </a:p>
        </p:txBody>
      </p:sp>
      <p:sp>
        <p:nvSpPr>
          <p:cNvPr id="44" name="文本框 43"/>
          <p:cNvSpPr txBox="1"/>
          <p:nvPr/>
        </p:nvSpPr>
        <p:spPr>
          <a:xfrm>
            <a:off x="8495940" y="3794107"/>
            <a:ext cx="1361440" cy="523220"/>
          </a:xfrm>
          <a:prstGeom prst="rect">
            <a:avLst/>
          </a:prstGeom>
          <a:noFill/>
        </p:spPr>
        <p:txBody>
          <a:bodyPr wrap="square" rtlCol="0">
            <a:spAutoFit/>
          </a:bodyPr>
          <a:lstStyle/>
          <a:p>
            <a:r>
              <a:rPr lang="en-US" altLang="zh-CN" sz="2800" dirty="0"/>
              <a:t>=P(Q)</a:t>
            </a:r>
            <a:endParaRPr lang="zh-CN" altLang="en-US" sz="2800" dirty="0"/>
          </a:p>
        </p:txBody>
      </p:sp>
      <p:sp>
        <p:nvSpPr>
          <p:cNvPr id="45" name="矩形 44"/>
          <p:cNvSpPr/>
          <p:nvPr/>
        </p:nvSpPr>
        <p:spPr>
          <a:xfrm>
            <a:off x="5633600" y="4651911"/>
            <a:ext cx="184731" cy="523220"/>
          </a:xfrm>
          <a:prstGeom prst="rect">
            <a:avLst/>
          </a:prstGeom>
        </p:spPr>
        <p:txBody>
          <a:bodyPr wrap="none">
            <a:spAutoFit/>
          </a:bodyPr>
          <a:lstStyle/>
          <a:p>
            <a:endParaRPr lang="en-US" altLang="zh-CN" sz="2800" dirty="0">
              <a:solidFill>
                <a:srgbClr val="0066CC"/>
              </a:solidFill>
              <a:effectLst>
                <a:outerShdw blurRad="38100" dist="38100" dir="2700000" algn="tl">
                  <a:srgbClr val="C0C0C0"/>
                </a:outerShdw>
              </a:effectLst>
              <a:ea typeface="华文中宋" panose="02010600040101010101" pitchFamily="2" charset="-122"/>
            </a:endParaRPr>
          </a:p>
        </p:txBody>
      </p:sp>
      <p:sp>
        <p:nvSpPr>
          <p:cNvPr id="51" name="文本框 50"/>
          <p:cNvSpPr txBox="1"/>
          <p:nvPr/>
        </p:nvSpPr>
        <p:spPr>
          <a:xfrm>
            <a:off x="5153410" y="4983659"/>
            <a:ext cx="1059398" cy="523220"/>
          </a:xfrm>
          <a:prstGeom prst="rect">
            <a:avLst/>
          </a:prstGeom>
          <a:noFill/>
        </p:spPr>
        <p:txBody>
          <a:bodyPr wrap="square" rtlCol="0">
            <a:spAutoFit/>
          </a:bodyPr>
          <a:lstStyle/>
          <a:p>
            <a:r>
              <a:rPr lang="en-US" altLang="zh-CN" sz="2800" dirty="0"/>
              <a:t>MR =</a:t>
            </a:r>
            <a:endParaRPr lang="zh-CN" altLang="en-US" sz="2800" dirty="0"/>
          </a:p>
        </p:txBody>
      </p:sp>
      <p:sp>
        <p:nvSpPr>
          <p:cNvPr id="52" name="文本框 51"/>
          <p:cNvSpPr txBox="1"/>
          <p:nvPr/>
        </p:nvSpPr>
        <p:spPr>
          <a:xfrm>
            <a:off x="5961190" y="4740554"/>
            <a:ext cx="997597" cy="523220"/>
          </a:xfrm>
          <a:prstGeom prst="rect">
            <a:avLst/>
          </a:prstGeom>
          <a:noFill/>
        </p:spPr>
        <p:txBody>
          <a:bodyPr wrap="square" rtlCol="0">
            <a:spAutoFit/>
          </a:bodyPr>
          <a:lstStyle/>
          <a:p>
            <a:r>
              <a:rPr lang="en-US" altLang="zh-CN" sz="2800" dirty="0" err="1"/>
              <a:t>dR</a:t>
            </a:r>
            <a:endParaRPr lang="zh-CN" altLang="en-US" sz="2800" dirty="0"/>
          </a:p>
        </p:txBody>
      </p:sp>
      <p:cxnSp>
        <p:nvCxnSpPr>
          <p:cNvPr id="53" name="直接连接符 52"/>
          <p:cNvCxnSpPr>
            <a:endCxn id="52" idx="2"/>
          </p:cNvCxnSpPr>
          <p:nvPr/>
        </p:nvCxnSpPr>
        <p:spPr>
          <a:xfrm>
            <a:off x="6076260" y="5259411"/>
            <a:ext cx="383729" cy="4363"/>
          </a:xfrm>
          <a:prstGeom prst="line">
            <a:avLst/>
          </a:prstGeom>
          <a:ln w="22225"/>
        </p:spPr>
        <p:style>
          <a:lnRef idx="1">
            <a:schemeClr val="dk1"/>
          </a:lnRef>
          <a:fillRef idx="0">
            <a:schemeClr val="dk1"/>
          </a:fillRef>
          <a:effectRef idx="0">
            <a:schemeClr val="dk1"/>
          </a:effectRef>
          <a:fontRef idx="minor">
            <a:schemeClr val="tx1"/>
          </a:fontRef>
        </p:style>
      </p:cxnSp>
      <p:sp>
        <p:nvSpPr>
          <p:cNvPr id="54" name="文本框 53"/>
          <p:cNvSpPr txBox="1"/>
          <p:nvPr/>
        </p:nvSpPr>
        <p:spPr>
          <a:xfrm>
            <a:off x="5964374" y="5228631"/>
            <a:ext cx="671224" cy="523220"/>
          </a:xfrm>
          <a:prstGeom prst="rect">
            <a:avLst/>
          </a:prstGeom>
          <a:noFill/>
        </p:spPr>
        <p:txBody>
          <a:bodyPr wrap="square" rtlCol="0">
            <a:spAutoFit/>
          </a:bodyPr>
          <a:lstStyle/>
          <a:p>
            <a:r>
              <a:rPr lang="en-US" altLang="zh-CN" sz="2800" dirty="0" err="1"/>
              <a:t>dQ</a:t>
            </a:r>
            <a:endParaRPr lang="zh-CN" altLang="en-US" sz="2800" dirty="0"/>
          </a:p>
        </p:txBody>
      </p:sp>
      <p:sp>
        <p:nvSpPr>
          <p:cNvPr id="55" name="文本框 54"/>
          <p:cNvSpPr txBox="1"/>
          <p:nvPr/>
        </p:nvSpPr>
        <p:spPr>
          <a:xfrm>
            <a:off x="6942057" y="4745627"/>
            <a:ext cx="1816807" cy="523220"/>
          </a:xfrm>
          <a:prstGeom prst="rect">
            <a:avLst/>
          </a:prstGeom>
          <a:noFill/>
        </p:spPr>
        <p:txBody>
          <a:bodyPr wrap="square" rtlCol="0">
            <a:spAutoFit/>
          </a:bodyPr>
          <a:lstStyle/>
          <a:p>
            <a:r>
              <a:rPr lang="en-US" altLang="zh-CN" sz="2800" dirty="0" err="1"/>
              <a:t>dP</a:t>
            </a:r>
            <a:r>
              <a:rPr lang="en-US" altLang="zh-CN" sz="2800" dirty="0"/>
              <a:t>(Q) </a:t>
            </a:r>
            <a:endParaRPr lang="zh-CN" altLang="en-US" sz="2800" dirty="0"/>
          </a:p>
        </p:txBody>
      </p:sp>
      <p:sp>
        <p:nvSpPr>
          <p:cNvPr id="56" name="文本框 55"/>
          <p:cNvSpPr txBox="1"/>
          <p:nvPr/>
        </p:nvSpPr>
        <p:spPr>
          <a:xfrm>
            <a:off x="6566842" y="4967021"/>
            <a:ext cx="412728" cy="523220"/>
          </a:xfrm>
          <a:prstGeom prst="rect">
            <a:avLst/>
          </a:prstGeom>
          <a:noFill/>
        </p:spPr>
        <p:txBody>
          <a:bodyPr wrap="square" rtlCol="0">
            <a:spAutoFit/>
          </a:bodyPr>
          <a:lstStyle/>
          <a:p>
            <a:r>
              <a:rPr lang="en-US" altLang="zh-CN" sz="2800" dirty="0"/>
              <a:t>=</a:t>
            </a:r>
            <a:endParaRPr lang="zh-CN" altLang="en-US" sz="2800" dirty="0"/>
          </a:p>
        </p:txBody>
      </p:sp>
      <p:cxnSp>
        <p:nvCxnSpPr>
          <p:cNvPr id="57" name="直接连接符 56"/>
          <p:cNvCxnSpPr/>
          <p:nvPr/>
        </p:nvCxnSpPr>
        <p:spPr>
          <a:xfrm>
            <a:off x="6993608" y="5259282"/>
            <a:ext cx="865782" cy="0"/>
          </a:xfrm>
          <a:prstGeom prst="line">
            <a:avLst/>
          </a:prstGeom>
          <a:ln w="22225"/>
        </p:spPr>
        <p:style>
          <a:lnRef idx="1">
            <a:schemeClr val="dk1"/>
          </a:lnRef>
          <a:fillRef idx="0">
            <a:schemeClr val="dk1"/>
          </a:fillRef>
          <a:effectRef idx="0">
            <a:schemeClr val="dk1"/>
          </a:effectRef>
          <a:fontRef idx="minor">
            <a:schemeClr val="tx1"/>
          </a:fontRef>
        </p:style>
      </p:cxnSp>
      <p:sp>
        <p:nvSpPr>
          <p:cNvPr id="58" name="文本框 57"/>
          <p:cNvSpPr txBox="1"/>
          <p:nvPr/>
        </p:nvSpPr>
        <p:spPr>
          <a:xfrm>
            <a:off x="7137156" y="5182781"/>
            <a:ext cx="698444" cy="523220"/>
          </a:xfrm>
          <a:prstGeom prst="rect">
            <a:avLst/>
          </a:prstGeom>
          <a:noFill/>
        </p:spPr>
        <p:txBody>
          <a:bodyPr wrap="square" rtlCol="0">
            <a:spAutoFit/>
          </a:bodyPr>
          <a:lstStyle/>
          <a:p>
            <a:r>
              <a:rPr lang="en-US" altLang="zh-CN" sz="2800" dirty="0" err="1"/>
              <a:t>dQ</a:t>
            </a:r>
            <a:endParaRPr lang="zh-CN" altLang="en-US" sz="2800" dirty="0"/>
          </a:p>
        </p:txBody>
      </p:sp>
      <p:sp>
        <p:nvSpPr>
          <p:cNvPr id="59" name="文本框 58"/>
          <p:cNvSpPr txBox="1"/>
          <p:nvPr/>
        </p:nvSpPr>
        <p:spPr>
          <a:xfrm>
            <a:off x="8340926" y="4952881"/>
            <a:ext cx="1361440" cy="584775"/>
          </a:xfrm>
          <a:prstGeom prst="rect">
            <a:avLst/>
          </a:prstGeom>
          <a:noFill/>
        </p:spPr>
        <p:txBody>
          <a:bodyPr wrap="square" rtlCol="0">
            <a:spAutoFit/>
          </a:bodyPr>
          <a:lstStyle/>
          <a:p>
            <a:r>
              <a:rPr lang="en-US" altLang="zh-CN" sz="3200" dirty="0"/>
              <a:t>+ </a:t>
            </a:r>
            <a:r>
              <a:rPr lang="en-US" altLang="zh-CN" sz="2800" dirty="0"/>
              <a:t>P(Q)</a:t>
            </a:r>
            <a:endParaRPr lang="zh-CN" altLang="en-US" sz="2800" dirty="0"/>
          </a:p>
        </p:txBody>
      </p:sp>
      <p:sp>
        <p:nvSpPr>
          <p:cNvPr id="60" name="矩形 59"/>
          <p:cNvSpPr/>
          <p:nvPr/>
        </p:nvSpPr>
        <p:spPr>
          <a:xfrm>
            <a:off x="4585601" y="6086367"/>
            <a:ext cx="184731" cy="584775"/>
          </a:xfrm>
          <a:prstGeom prst="rect">
            <a:avLst/>
          </a:prstGeom>
        </p:spPr>
        <p:txBody>
          <a:bodyPr wrap="none">
            <a:spAutoFit/>
          </a:bodyPr>
          <a:lstStyle/>
          <a:p>
            <a:endParaRPr lang="en-US" altLang="zh-CN" sz="3200" dirty="0">
              <a:solidFill>
                <a:srgbClr val="0066CC"/>
              </a:solidFill>
              <a:effectLst>
                <a:outerShdw blurRad="38100" dist="38100" dir="2700000" algn="tl">
                  <a:srgbClr val="C0C0C0"/>
                </a:outerShdw>
              </a:effectLst>
              <a:ea typeface="华文中宋" panose="02010600040101010101" pitchFamily="2" charset="-122"/>
            </a:endParaRPr>
          </a:p>
        </p:txBody>
      </p:sp>
      <p:sp>
        <p:nvSpPr>
          <p:cNvPr id="50" name="文本框 49"/>
          <p:cNvSpPr txBox="1"/>
          <p:nvPr/>
        </p:nvSpPr>
        <p:spPr>
          <a:xfrm>
            <a:off x="7923072" y="4983659"/>
            <a:ext cx="332438" cy="523220"/>
          </a:xfrm>
          <a:prstGeom prst="rect">
            <a:avLst/>
          </a:prstGeom>
          <a:noFill/>
        </p:spPr>
        <p:txBody>
          <a:bodyPr wrap="square" rtlCol="0">
            <a:spAutoFit/>
          </a:bodyPr>
          <a:lstStyle/>
          <a:p>
            <a:r>
              <a:rPr lang="en-US" altLang="zh-CN" sz="2800" dirty="0"/>
              <a:t>Q</a:t>
            </a:r>
            <a:endParaRPr lang="zh-CN" altLang="en-US" sz="2800" dirty="0"/>
          </a:p>
        </p:txBody>
      </p:sp>
      <p:sp>
        <p:nvSpPr>
          <p:cNvPr id="8" name="文本框 7"/>
          <p:cNvSpPr txBox="1"/>
          <p:nvPr/>
        </p:nvSpPr>
        <p:spPr>
          <a:xfrm>
            <a:off x="2519324" y="2612488"/>
            <a:ext cx="2710656" cy="400110"/>
          </a:xfrm>
          <a:prstGeom prst="rect">
            <a:avLst/>
          </a:prstGeom>
          <a:noFill/>
        </p:spPr>
        <p:txBody>
          <a:bodyPr wrap="square" rtlCol="0">
            <a:spAutoFit/>
          </a:bodyPr>
          <a:lstStyle/>
          <a:p>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企业的收益函数</a:t>
            </a:r>
          </a:p>
        </p:txBody>
      </p:sp>
      <p:sp>
        <p:nvSpPr>
          <p:cNvPr id="9" name="文本框 8"/>
          <p:cNvSpPr txBox="1"/>
          <p:nvPr/>
        </p:nvSpPr>
        <p:spPr>
          <a:xfrm>
            <a:off x="2569212" y="3911671"/>
            <a:ext cx="1881590" cy="400110"/>
          </a:xfrm>
          <a:prstGeom prst="rect">
            <a:avLst/>
          </a:prstGeom>
          <a:noFill/>
        </p:spPr>
        <p:txBody>
          <a:bodyPr wrap="square" rtlCol="0">
            <a:spAutoFit/>
          </a:bodyPr>
          <a:lstStyle/>
          <a:p>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平均收益</a:t>
            </a:r>
          </a:p>
        </p:txBody>
      </p:sp>
      <p:sp>
        <p:nvSpPr>
          <p:cNvPr id="13" name="文本框 12"/>
          <p:cNvSpPr txBox="1"/>
          <p:nvPr/>
        </p:nvSpPr>
        <p:spPr>
          <a:xfrm>
            <a:off x="2611646" y="5082781"/>
            <a:ext cx="1973955" cy="400110"/>
          </a:xfrm>
          <a:prstGeom prst="rect">
            <a:avLst/>
          </a:prstGeom>
          <a:noFill/>
        </p:spPr>
        <p:txBody>
          <a:bodyPr wrap="square" rtlCol="0">
            <a:spAutoFit/>
          </a:bodyPr>
          <a:lstStyle/>
          <a:p>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边际收益</a:t>
            </a:r>
          </a:p>
        </p:txBody>
      </p:sp>
      <p:pic>
        <p:nvPicPr>
          <p:cNvPr id="2" name="图片 1"/>
          <p:cNvPicPr>
            <a:picLocks noChangeAspect="1"/>
          </p:cNvPicPr>
          <p:nvPr/>
        </p:nvPicPr>
        <p:blipFill>
          <a:blip r:embed="rId3"/>
          <a:stretch>
            <a:fillRect/>
          </a:stretch>
        </p:blipFill>
        <p:spPr>
          <a:xfrm>
            <a:off x="176525" y="3133233"/>
            <a:ext cx="2029389" cy="1819648"/>
          </a:xfrm>
          <a:prstGeom prst="rect">
            <a:avLst/>
          </a:prstGeom>
        </p:spPr>
      </p:pic>
      <p:sp>
        <p:nvSpPr>
          <p:cNvPr id="3" name="左大括号 2"/>
          <p:cNvSpPr/>
          <p:nvPr/>
        </p:nvSpPr>
        <p:spPr>
          <a:xfrm>
            <a:off x="2146422" y="2810082"/>
            <a:ext cx="372902" cy="2435186"/>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34" grpId="0" animBg="1"/>
      <p:bldP spid="10" grpId="0"/>
      <p:bldP spid="11" grpId="0"/>
      <p:bldP spid="12" grpId="0"/>
      <p:bldP spid="39" grpId="0"/>
      <p:bldP spid="40" grpId="0"/>
      <p:bldP spid="41" grpId="0"/>
      <p:bldP spid="48" grpId="0"/>
      <p:bldP spid="44" grpId="0"/>
      <p:bldP spid="51" grpId="0"/>
      <p:bldP spid="52" grpId="0"/>
      <p:bldP spid="54" grpId="0"/>
      <p:bldP spid="55" grpId="0"/>
      <p:bldP spid="56" grpId="0"/>
      <p:bldP spid="58" grpId="0"/>
      <p:bldP spid="59" grpId="0"/>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descr="10%"/>
          <p:cNvSpPr>
            <a:spLocks noChangeArrowheads="1"/>
          </p:cNvSpPr>
          <p:nvPr/>
        </p:nvSpPr>
        <p:spPr bwMode="auto">
          <a:xfrm>
            <a:off x="3772223" y="4926848"/>
            <a:ext cx="4879626" cy="1434764"/>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16" name="Rectangle 2" descr="10%"/>
          <p:cNvSpPr>
            <a:spLocks noChangeArrowheads="1"/>
          </p:cNvSpPr>
          <p:nvPr/>
        </p:nvSpPr>
        <p:spPr bwMode="auto">
          <a:xfrm>
            <a:off x="3719815" y="3204130"/>
            <a:ext cx="4932034" cy="944322"/>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183776" cy="103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545216" y="356738"/>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sym typeface="+mn-ea"/>
              </a:rPr>
              <a:t>企业的利润最大化原则</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4" name="文本框 6"/>
          <p:cNvSpPr txBox="1"/>
          <p:nvPr/>
        </p:nvSpPr>
        <p:spPr>
          <a:xfrm>
            <a:off x="1075912" y="1234655"/>
            <a:ext cx="9795288" cy="1135054"/>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利润最大化</a:t>
            </a:r>
            <a:r>
              <a:rPr lang="zh-CN" altLang="en-US" sz="2400" dirty="0">
                <a:latin typeface="微软雅黑" panose="020B0503020204020204" pitchFamily="34" charset="-122"/>
                <a:ea typeface="微软雅黑" panose="020B0503020204020204" pitchFamily="34" charset="-122"/>
              </a:rPr>
              <a:t>：这里所说的利润指的是经济利润（或超额利润），而非作为机会成本一部分的正常利润。</a:t>
            </a:r>
          </a:p>
        </p:txBody>
      </p:sp>
      <mc:AlternateContent xmlns:mc="http://schemas.openxmlformats.org/markup-compatibility/2006" xmlns:a14="http://schemas.microsoft.com/office/drawing/2010/main">
        <mc:Choice Requires="a14">
          <p:sp>
            <p:nvSpPr>
              <p:cNvPr id="2" name="TextBox 1"/>
              <p:cNvSpPr txBox="1"/>
              <p:nvPr/>
            </p:nvSpPr>
            <p:spPr>
              <a:xfrm>
                <a:off x="4212431" y="3462699"/>
                <a:ext cx="391527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altLang="zh-CN" sz="2400" i="1" smtClean="0">
                          <a:latin typeface="Cambria Math" panose="02040503050406030204"/>
                        </a:rPr>
                        <m:t>𝜋</m:t>
                      </m:r>
                      <m:d>
                        <m:dPr>
                          <m:ctrlPr>
                            <a:rPr lang="en-US" altLang="zh-CN" sz="2400" b="0" i="1" smtClean="0">
                              <a:latin typeface="Cambria Math" panose="02040503050406030204" pitchFamily="18" charset="0"/>
                            </a:rPr>
                          </m:ctrlPr>
                        </m:dPr>
                        <m:e>
                          <m:r>
                            <a:rPr lang="en-US" altLang="zh-CN" sz="2400" b="0" i="1" smtClean="0">
                              <a:latin typeface="Cambria Math" panose="02040503050406030204"/>
                            </a:rPr>
                            <m:t>𝑄</m:t>
                          </m:r>
                        </m:e>
                      </m:d>
                      <m:r>
                        <a:rPr lang="en-US" altLang="zh-CN" sz="2400" i="1">
                          <a:latin typeface="Cambria Math" panose="02040503050406030204"/>
                        </a:rPr>
                        <m:t>=</m:t>
                      </m:r>
                      <m:r>
                        <a:rPr lang="en-US" altLang="zh-CN" sz="2400" b="0" i="1" smtClean="0">
                          <a:latin typeface="Cambria Math" panose="02040503050406030204"/>
                        </a:rPr>
                        <m:t>𝑅</m:t>
                      </m:r>
                      <m:d>
                        <m:dPr>
                          <m:ctrlPr>
                            <a:rPr lang="en-US" altLang="zh-CN" sz="2400" b="0" i="1" smtClean="0">
                              <a:latin typeface="Cambria Math" panose="02040503050406030204" pitchFamily="18" charset="0"/>
                            </a:rPr>
                          </m:ctrlPr>
                        </m:dPr>
                        <m:e>
                          <m:r>
                            <a:rPr lang="en-US" altLang="zh-CN" sz="2400" b="0" i="1" smtClean="0">
                              <a:latin typeface="Cambria Math" panose="02040503050406030204"/>
                            </a:rPr>
                            <m:t>𝑄</m:t>
                          </m:r>
                        </m:e>
                      </m:d>
                      <m:r>
                        <a:rPr lang="en-US" altLang="zh-CN" sz="2400" b="0" i="1" smtClean="0">
                          <a:latin typeface="Cambria Math" panose="02040503050406030204"/>
                        </a:rPr>
                        <m:t>−</m:t>
                      </m:r>
                      <m:r>
                        <a:rPr lang="en-US" altLang="zh-CN" sz="2400" b="0" i="1" smtClean="0">
                          <a:latin typeface="Cambria Math" panose="02040503050406030204"/>
                        </a:rPr>
                        <m:t>𝐶</m:t>
                      </m:r>
                      <m:r>
                        <a:rPr lang="en-US" altLang="zh-CN" sz="2400" b="0" i="1" smtClean="0">
                          <a:latin typeface="Cambria Math" panose="02040503050406030204"/>
                        </a:rPr>
                        <m:t>(</m:t>
                      </m:r>
                      <m:r>
                        <a:rPr lang="en-US" altLang="zh-CN" sz="2400" b="0" i="1" smtClean="0">
                          <a:latin typeface="Cambria Math" panose="02040503050406030204"/>
                        </a:rPr>
                        <m:t>𝑄</m:t>
                      </m:r>
                      <m:r>
                        <a:rPr lang="en-US" altLang="zh-CN" sz="2400" b="0" i="1" smtClean="0">
                          <a:latin typeface="Cambria Math" panose="02040503050406030204"/>
                        </a:rPr>
                        <m:t>)</m:t>
                      </m:r>
                    </m:oMath>
                  </m:oMathPara>
                </a14:m>
                <a:endParaRPr lang="zh-CN" altLang="en-US" sz="2400" dirty="0">
                  <a:latin typeface="Cambria" panose="020405030504060302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212431" y="3462699"/>
                <a:ext cx="3915274" cy="461665"/>
              </a:xfrm>
              <a:prstGeom prst="rect">
                <a:avLst/>
              </a:prstGeom>
              <a:blipFill rotWithShape="1">
                <a:blip r:embed="rId2"/>
                <a:stretch>
                  <a:fillRect l="-12" t="-10" r="9" b="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920882" y="5077507"/>
                <a:ext cx="5392936"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l-GR" altLang="zh-CN" sz="2400" i="1" smtClean="0">
                          <a:latin typeface="Cambria Math" panose="02040503050406030204"/>
                        </a:rPr>
                        <m:t>𝜋</m:t>
                      </m:r>
                      <m:r>
                        <a:rPr lang="zh-CN" altLang="en-US" sz="2400" i="1">
                          <a:latin typeface="Cambria Math" panose="02040503050406030204"/>
                        </a:rPr>
                        <m:t>ˈ</m:t>
                      </m:r>
                      <m:d>
                        <m:dPr>
                          <m:ctrlPr>
                            <a:rPr lang="en-US" altLang="zh-CN" sz="2400" b="0" i="1" smtClean="0">
                              <a:latin typeface="Cambria Math" panose="02040503050406030204" pitchFamily="18" charset="0"/>
                            </a:rPr>
                          </m:ctrlPr>
                        </m:dPr>
                        <m:e>
                          <m:r>
                            <a:rPr lang="en-US" altLang="zh-CN" sz="2400" b="0" i="1" smtClean="0">
                              <a:latin typeface="Cambria Math" panose="02040503050406030204"/>
                            </a:rPr>
                            <m:t>𝑄</m:t>
                          </m:r>
                        </m:e>
                      </m:d>
                      <m:r>
                        <a:rPr lang="en-US" altLang="zh-CN" sz="2400" i="1">
                          <a:latin typeface="Cambria Math" panose="02040503050406030204"/>
                        </a:rPr>
                        <m:t>=</m:t>
                      </m:r>
                      <m:r>
                        <a:rPr lang="en-US" altLang="zh-CN" sz="2400" b="0" i="1" smtClean="0">
                          <a:latin typeface="Cambria Math" panose="02040503050406030204"/>
                        </a:rPr>
                        <m:t>𝑀𝑅</m:t>
                      </m:r>
                      <m:d>
                        <m:dPr>
                          <m:ctrlPr>
                            <a:rPr lang="en-US" altLang="zh-CN" sz="2400" b="0" i="1" smtClean="0">
                              <a:latin typeface="Cambria Math" panose="02040503050406030204" pitchFamily="18" charset="0"/>
                            </a:rPr>
                          </m:ctrlPr>
                        </m:dPr>
                        <m:e>
                          <m:r>
                            <a:rPr lang="en-US" altLang="zh-CN" sz="2400" b="0" i="1" smtClean="0">
                              <a:latin typeface="Cambria Math" panose="02040503050406030204"/>
                            </a:rPr>
                            <m:t>𝑄</m:t>
                          </m:r>
                        </m:e>
                      </m:d>
                      <m:r>
                        <a:rPr lang="en-US" altLang="zh-CN" sz="2400" b="0" i="1" smtClean="0">
                          <a:latin typeface="Cambria Math" panose="02040503050406030204"/>
                        </a:rPr>
                        <m:t>−</m:t>
                      </m:r>
                      <m:r>
                        <a:rPr lang="en-US" altLang="zh-CN" sz="2400" b="0" i="1" smtClean="0">
                          <a:latin typeface="Cambria Math" panose="02040503050406030204"/>
                        </a:rPr>
                        <m:t>𝑀𝐶</m:t>
                      </m:r>
                      <m:d>
                        <m:dPr>
                          <m:ctrlPr>
                            <a:rPr lang="en-US" altLang="zh-CN" sz="2400" b="0" i="1" smtClean="0">
                              <a:latin typeface="Cambria Math" panose="02040503050406030204" pitchFamily="18" charset="0"/>
                            </a:rPr>
                          </m:ctrlPr>
                        </m:dPr>
                        <m:e>
                          <m:r>
                            <a:rPr lang="en-US" altLang="zh-CN" sz="2400" b="0" i="1" smtClean="0">
                              <a:latin typeface="Cambria Math" panose="02040503050406030204"/>
                            </a:rPr>
                            <m:t>𝑄</m:t>
                          </m:r>
                        </m:e>
                      </m:d>
                      <m:r>
                        <a:rPr lang="en-US" altLang="zh-CN" sz="2400" b="0" i="1" smtClean="0">
                          <a:latin typeface="Cambria Math" panose="02040503050406030204"/>
                        </a:rPr>
                        <m:t>=0</m:t>
                      </m:r>
                    </m:oMath>
                  </m:oMathPara>
                </a14:m>
                <a:endParaRPr lang="zh-CN" altLang="en-US" sz="2400" dirty="0">
                  <a:latin typeface="Cambria" panose="02040503050406030204" pitchFamily="18"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920882" y="5077507"/>
                <a:ext cx="5392936" cy="461665"/>
              </a:xfrm>
              <a:prstGeom prst="rect">
                <a:avLst/>
              </a:prstGeom>
              <a:blipFill rotWithShape="1">
                <a:blip r:embed="rId3"/>
                <a:stretch>
                  <a:fillRect l="-7" t="-10" r="5" b="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920882" y="5740742"/>
                <a:ext cx="4730968" cy="523220"/>
              </a:xfrm>
              <a:prstGeom prst="rect">
                <a:avLst/>
              </a:prstGeom>
              <a:noFill/>
            </p:spPr>
            <p:txBody>
              <a:bodyPr wrap="square" rtlCol="0">
                <a:spAutoFit/>
              </a:bodyPr>
              <a:lstStyle/>
              <a:p>
                <a:r>
                  <a:rPr lang="zh-CN" altLang="en-US" sz="2400" dirty="0"/>
                  <a:t>或：</a:t>
                </a:r>
                <a14:m>
                  <m:oMath xmlns:m="http://schemas.openxmlformats.org/officeDocument/2006/math">
                    <m:r>
                      <a:rPr lang="en-US" altLang="zh-CN" sz="2400" b="0" i="1" smtClean="0">
                        <a:latin typeface="Cambria Math" panose="02040503050406030204"/>
                      </a:rPr>
                      <m:t>𝑀𝑅</m:t>
                    </m:r>
                    <m:d>
                      <m:dPr>
                        <m:ctrlPr>
                          <a:rPr lang="en-US" altLang="zh-CN" sz="2400" b="0" i="1" smtClean="0">
                            <a:latin typeface="Cambria Math" panose="02040503050406030204" pitchFamily="18" charset="0"/>
                          </a:rPr>
                        </m:ctrlPr>
                      </m:dPr>
                      <m:e>
                        <m:r>
                          <a:rPr lang="en-US" altLang="zh-CN" sz="2400" b="0" i="1" smtClean="0">
                            <a:latin typeface="Cambria Math" panose="02040503050406030204"/>
                          </a:rPr>
                          <m:t>𝑄</m:t>
                        </m:r>
                      </m:e>
                    </m:d>
                    <m:r>
                      <a:rPr lang="en-US" altLang="zh-CN" sz="2400" i="1">
                        <a:latin typeface="Cambria Math" panose="02040503050406030204"/>
                      </a:rPr>
                      <m:t>=</m:t>
                    </m:r>
                    <m:r>
                      <a:rPr lang="en-US" altLang="zh-CN" sz="2400" b="0" i="1" smtClean="0">
                        <a:latin typeface="Cambria Math" panose="02040503050406030204"/>
                      </a:rPr>
                      <m:t>𝑀𝐶</m:t>
                    </m:r>
                    <m:d>
                      <m:dPr>
                        <m:ctrlPr>
                          <a:rPr lang="en-US" altLang="zh-CN" sz="2400" b="0" i="1" smtClean="0">
                            <a:latin typeface="Cambria Math" panose="02040503050406030204" pitchFamily="18" charset="0"/>
                          </a:rPr>
                        </m:ctrlPr>
                      </m:dPr>
                      <m:e>
                        <m:r>
                          <a:rPr lang="en-US" altLang="zh-CN" sz="2400" b="0" i="1" smtClean="0">
                            <a:latin typeface="Cambria Math" panose="02040503050406030204"/>
                          </a:rPr>
                          <m:t>𝑄</m:t>
                        </m:r>
                      </m:e>
                    </m:d>
                  </m:oMath>
                </a14:m>
                <a:endParaRPr lang="zh-CN" altLang="en-US" sz="2400" dirty="0">
                  <a:latin typeface="Cambria" panose="020405030504060302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3920882" y="5740742"/>
                <a:ext cx="4730968" cy="523220"/>
              </a:xfrm>
              <a:prstGeom prst="rect">
                <a:avLst/>
              </a:prstGeom>
              <a:blipFill rotWithShape="1">
                <a:blip r:embed="rId4"/>
                <a:stretch>
                  <a:fillRect l="-8" t="-65" r="13" b="62"/>
                </a:stretch>
              </a:blipFill>
            </p:spPr>
            <p:txBody>
              <a:bodyPr/>
              <a:lstStyle/>
              <a:p>
                <a:r>
                  <a:rPr lang="zh-CN" altLang="en-US">
                    <a:noFill/>
                  </a:rPr>
                  <a:t> </a:t>
                </a:r>
              </a:p>
            </p:txBody>
          </p:sp>
        </mc:Fallback>
      </mc:AlternateContent>
      <p:sp>
        <p:nvSpPr>
          <p:cNvPr id="3" name="文本框 2"/>
          <p:cNvSpPr txBox="1"/>
          <p:nvPr/>
        </p:nvSpPr>
        <p:spPr>
          <a:xfrm>
            <a:off x="1272423" y="2625877"/>
            <a:ext cx="471513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利润</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收益</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成本，函数表达为：</a:t>
            </a:r>
          </a:p>
        </p:txBody>
      </p:sp>
      <p:sp>
        <p:nvSpPr>
          <p:cNvPr id="7" name="文本框 6"/>
          <p:cNvSpPr txBox="1"/>
          <p:nvPr/>
        </p:nvSpPr>
        <p:spPr>
          <a:xfrm>
            <a:off x="1272423" y="4353558"/>
            <a:ext cx="3384839"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利润最大化函数为：</a:t>
            </a:r>
          </a:p>
        </p:txBody>
      </p:sp>
      <p:sp>
        <p:nvSpPr>
          <p:cNvPr id="14" name="Rectangle 50"/>
          <p:cNvSpPr>
            <a:spLocks noChangeArrowheads="1"/>
          </p:cNvSpPr>
          <p:nvPr/>
        </p:nvSpPr>
        <p:spPr bwMode="auto">
          <a:xfrm>
            <a:off x="3383280" y="3200400"/>
            <a:ext cx="5709920" cy="966652"/>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15" name="Rectangle 50"/>
          <p:cNvSpPr>
            <a:spLocks noChangeArrowheads="1"/>
          </p:cNvSpPr>
          <p:nvPr/>
        </p:nvSpPr>
        <p:spPr bwMode="auto">
          <a:xfrm>
            <a:off x="3383280" y="4893683"/>
            <a:ext cx="5709920" cy="1571578"/>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1000" fill="hold"/>
                                        <p:tgtEl>
                                          <p:spTgt spid="27"/>
                                        </p:tgtEl>
                                        <p:attrNameLst>
                                          <p:attrName>ppt_w</p:attrName>
                                        </p:attrNameLst>
                                      </p:cBhvr>
                                      <p:tavLst>
                                        <p:tav tm="0">
                                          <p:val>
                                            <p:fltVal val="0"/>
                                          </p:val>
                                        </p:tav>
                                        <p:tav tm="100000">
                                          <p:val>
                                            <p:strVal val="#ppt_w"/>
                                          </p:val>
                                        </p:tav>
                                      </p:tavLst>
                                    </p:anim>
                                    <p:anim calcmode="lin" valueType="num">
                                      <p:cBhvr>
                                        <p:cTn id="16" dur="1000" fill="hold"/>
                                        <p:tgtEl>
                                          <p:spTgt spid="27"/>
                                        </p:tgtEl>
                                        <p:attrNameLst>
                                          <p:attrName>ppt_h</p:attrName>
                                        </p:attrNameLst>
                                      </p:cBhvr>
                                      <p:tavLst>
                                        <p:tav tm="0">
                                          <p:val>
                                            <p:fltVal val="0"/>
                                          </p:val>
                                        </p:tav>
                                        <p:tav tm="100000">
                                          <p:val>
                                            <p:strVal val="#ppt_h"/>
                                          </p:val>
                                        </p:tav>
                                      </p:tavLst>
                                    </p:anim>
                                    <p:anim calcmode="lin" valueType="num">
                                      <p:cBhvr>
                                        <p:cTn id="17" dur="1000" fill="hold"/>
                                        <p:tgtEl>
                                          <p:spTgt spid="27"/>
                                        </p:tgtEl>
                                        <p:attrNameLst>
                                          <p:attrName>style.rotation</p:attrName>
                                        </p:attrNameLst>
                                      </p:cBhvr>
                                      <p:tavLst>
                                        <p:tav tm="0">
                                          <p:val>
                                            <p:fltVal val="90"/>
                                          </p:val>
                                        </p:tav>
                                        <p:tav tm="100000">
                                          <p:val>
                                            <p:fltVal val="0"/>
                                          </p:val>
                                        </p:tav>
                                      </p:tavLst>
                                    </p:anim>
                                    <p:animEffect transition="in" filter="fade">
                                      <p:cBhvr>
                                        <p:cTn id="18" dur="1000"/>
                                        <p:tgtEl>
                                          <p:spTgt spid="27"/>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1000" fill="hold"/>
                                        <p:tgtEl>
                                          <p:spTgt spid="28"/>
                                        </p:tgtEl>
                                        <p:attrNameLst>
                                          <p:attrName>ppt_w</p:attrName>
                                        </p:attrNameLst>
                                      </p:cBhvr>
                                      <p:tavLst>
                                        <p:tav tm="0">
                                          <p:val>
                                            <p:fltVal val="0"/>
                                          </p:val>
                                        </p:tav>
                                        <p:tav tm="100000">
                                          <p:val>
                                            <p:strVal val="#ppt_w"/>
                                          </p:val>
                                        </p:tav>
                                      </p:tavLst>
                                    </p:anim>
                                    <p:anim calcmode="lin" valueType="num">
                                      <p:cBhvr>
                                        <p:cTn id="22" dur="1000" fill="hold"/>
                                        <p:tgtEl>
                                          <p:spTgt spid="28"/>
                                        </p:tgtEl>
                                        <p:attrNameLst>
                                          <p:attrName>ppt_h</p:attrName>
                                        </p:attrNameLst>
                                      </p:cBhvr>
                                      <p:tavLst>
                                        <p:tav tm="0">
                                          <p:val>
                                            <p:fltVal val="0"/>
                                          </p:val>
                                        </p:tav>
                                        <p:tav tm="100000">
                                          <p:val>
                                            <p:strVal val="#ppt_h"/>
                                          </p:val>
                                        </p:tav>
                                      </p:tavLst>
                                    </p:anim>
                                    <p:anim calcmode="lin" valueType="num">
                                      <p:cBhvr>
                                        <p:cTn id="23" dur="1000" fill="hold"/>
                                        <p:tgtEl>
                                          <p:spTgt spid="28"/>
                                        </p:tgtEl>
                                        <p:attrNameLst>
                                          <p:attrName>style.rotation</p:attrName>
                                        </p:attrNameLst>
                                      </p:cBhvr>
                                      <p:tavLst>
                                        <p:tav tm="0">
                                          <p:val>
                                            <p:fltVal val="90"/>
                                          </p:val>
                                        </p:tav>
                                        <p:tav tm="100000">
                                          <p:val>
                                            <p:fltVal val="0"/>
                                          </p:val>
                                        </p:tav>
                                      </p:tavLst>
                                    </p:anim>
                                    <p:animEffect transition="in" filter="fade">
                                      <p:cBhvr>
                                        <p:cTn id="24"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2060"/>
                </a:solidFill>
                <a:latin typeface="华文行楷" panose="02010800040101010101" pitchFamily="2" charset="-122"/>
                <a:ea typeface="华文行楷" panose="02010800040101010101" pitchFamily="2" charset="-122"/>
              </a:rPr>
              <a:t>第二节   完全竞争企业面临需求</a:t>
            </a:r>
            <a:br>
              <a:rPr lang="en-US" altLang="zh-CN" dirty="0">
                <a:solidFill>
                  <a:srgbClr val="002060"/>
                </a:solidFill>
                <a:latin typeface="华文行楷" panose="02010800040101010101" pitchFamily="2" charset="-122"/>
                <a:ea typeface="华文行楷" panose="02010800040101010101" pitchFamily="2" charset="-122"/>
              </a:rPr>
            </a:br>
            <a:r>
              <a:rPr lang="en-US" altLang="zh-CN" dirty="0">
                <a:solidFill>
                  <a:srgbClr val="002060"/>
                </a:solidFill>
                <a:latin typeface="华文行楷" panose="02010800040101010101" pitchFamily="2" charset="-122"/>
                <a:ea typeface="华文行楷" panose="02010800040101010101" pitchFamily="2" charset="-122"/>
              </a:rPr>
              <a:t>               </a:t>
            </a:r>
            <a:r>
              <a:rPr lang="zh-CN" altLang="en-US" dirty="0">
                <a:solidFill>
                  <a:srgbClr val="002060"/>
                </a:solidFill>
                <a:latin typeface="华文行楷" panose="02010800040101010101" pitchFamily="2" charset="-122"/>
                <a:ea typeface="华文行楷" panose="02010800040101010101" pitchFamily="2" charset="-122"/>
              </a:rPr>
              <a:t>曲线和收益曲线</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23197727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rot="18868453" flipV="1">
            <a:off x="440599" y="100532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109024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87424" y="1601200"/>
            <a:ext cx="10214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89"/>
          <p:cNvSpPr>
            <a:spLocks noChangeArrowheads="1"/>
          </p:cNvSpPr>
          <p:nvPr/>
        </p:nvSpPr>
        <p:spPr bwMode="auto">
          <a:xfrm>
            <a:off x="1002055" y="1423032"/>
            <a:ext cx="4606682" cy="3711907"/>
          </a:xfrm>
          <a:prstGeom prst="rect">
            <a:avLst/>
          </a:prstGeom>
          <a:solidFill>
            <a:srgbClr val="F7FCFF"/>
          </a:solidFill>
          <a:ln w="9525">
            <a:solidFill>
              <a:srgbClr val="0563C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12" name="Rectangle 91"/>
          <p:cNvSpPr>
            <a:spLocks noChangeArrowheads="1"/>
          </p:cNvSpPr>
          <p:nvPr/>
        </p:nvSpPr>
        <p:spPr bwMode="auto">
          <a:xfrm>
            <a:off x="5833337" y="1633376"/>
            <a:ext cx="4677175" cy="3699369"/>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a:t>   </a:t>
            </a:r>
            <a:endParaRPr lang="en-US" altLang="zh-CN" dirty="0"/>
          </a:p>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193936" cy="346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500270" y="541781"/>
            <a:ext cx="10515600"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完全竞争企业面临的需求曲线</a:t>
            </a: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p:cNvSpPr txBox="1"/>
              <p:nvPr/>
            </p:nvSpPr>
            <p:spPr>
              <a:xfrm>
                <a:off x="1728722" y="2230296"/>
                <a:ext cx="3685979" cy="2492990"/>
              </a:xfrm>
              <a:prstGeom prst="rect">
                <a:avLst/>
              </a:prstGeom>
              <a:noFill/>
            </p:spPr>
            <p:txBody>
              <a:bodyPr wrap="square" rtlCol="0">
                <a:spAutoFit/>
              </a:bodyPr>
              <a:lstStyle/>
              <a:p>
                <a:pPr indent="457200">
                  <a:lnSpc>
                    <a:spcPct val="150000"/>
                  </a:lnSpc>
                </a:pPr>
                <a:r>
                  <a:rPr lang="zh-CN" altLang="en-US" sz="2000" dirty="0">
                    <a:latin typeface="微软雅黑" panose="020B0503020204020204" pitchFamily="34" charset="-122"/>
                    <a:ea typeface="微软雅黑" panose="020B0503020204020204" pitchFamily="34" charset="-122"/>
                  </a:rPr>
                  <a:t>在完全竞争市场上，企业价格是价格的被动接受者，其</a:t>
                </a:r>
                <a:r>
                  <a:rPr lang="zh-CN" altLang="en-US" sz="2000" dirty="0">
                    <a:solidFill>
                      <a:srgbClr val="C00000"/>
                    </a:solidFill>
                    <a:latin typeface="微软雅黑" panose="020B0503020204020204" pitchFamily="34" charset="-122"/>
                    <a:ea typeface="微软雅黑" panose="020B0503020204020204" pitchFamily="34" charset="-122"/>
                  </a:rPr>
                  <a:t>需求函数</a:t>
                </a:r>
                <a:r>
                  <a:rPr lang="zh-CN" altLang="en-US" sz="2000" dirty="0">
                    <a:latin typeface="微软雅黑" panose="020B0503020204020204" pitchFamily="34" charset="-122"/>
                    <a:ea typeface="微软雅黑" panose="020B0503020204020204" pitchFamily="34" charset="-122"/>
                  </a:rPr>
                  <a:t>非常简单，即</a:t>
                </a: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endParaRPr lang="en-US" altLang="zh-CN" sz="2000" dirty="0">
                  <a:latin typeface="微软雅黑" panose="020B0503020204020204" pitchFamily="34" charset="-122"/>
                  <a:ea typeface="微软雅黑" panose="020B0503020204020204" pitchFamily="34" charset="-122"/>
                </a:endParaRPr>
              </a:p>
              <a:p>
                <a:pPr indent="457200">
                  <a:lnSpc>
                    <a:spcPct val="150000"/>
                  </a:lnSpc>
                </a:pPr>
                <a:r>
                  <a:rPr lang="en-US" altLang="zh-CN" sz="2400" b="1" dirty="0">
                    <a:solidFill>
                      <a:srgbClr val="FF0000"/>
                    </a:solidFill>
                  </a:rPr>
                  <a:t>P=P(Q)=</a:t>
                </a:r>
                <a14:m>
                  <m:oMath xmlns:m="http://schemas.openxmlformats.org/officeDocument/2006/math">
                    <m:sSub>
                      <m:sSubPr>
                        <m:ctrlPr>
                          <a:rPr lang="zh-CN" altLang="en-US" sz="2400" b="1" i="1" dirty="0" smtClean="0">
                            <a:solidFill>
                              <a:srgbClr val="FF0000"/>
                            </a:solidFill>
                            <a:latin typeface="Cambria Math" panose="02040503050406030204" pitchFamily="18" charset="0"/>
                          </a:rPr>
                        </m:ctrlPr>
                      </m:sSubPr>
                      <m:e>
                        <m:r>
                          <a:rPr lang="en-US" altLang="zh-CN" sz="2400" b="1" i="1" dirty="0" smtClean="0">
                            <a:solidFill>
                              <a:srgbClr val="FF0000"/>
                            </a:solidFill>
                            <a:latin typeface="Cambria Math" panose="02040503050406030204" pitchFamily="18" charset="0"/>
                          </a:rPr>
                          <m:t>𝑷</m:t>
                        </m:r>
                      </m:e>
                      <m:sub>
                        <m:r>
                          <a:rPr lang="zh-CN" altLang="en-US" sz="2400" b="1" i="0" dirty="0">
                            <a:solidFill>
                              <a:srgbClr val="FF0000"/>
                            </a:solidFill>
                            <a:latin typeface="Cambria Math" panose="02040503050406030204" pitchFamily="18" charset="0"/>
                          </a:rPr>
                          <m:t>𝟎</m:t>
                        </m:r>
                      </m:sub>
                    </m:sSub>
                  </m:oMath>
                </a14:m>
                <a:endParaRPr lang="zh-CN" altLang="en-US" sz="2000" b="1" dirty="0"/>
              </a:p>
            </p:txBody>
          </p:sp>
        </mc:Choice>
        <mc:Fallback xmlns="">
          <p:sp>
            <p:nvSpPr>
              <p:cNvPr id="2" name="文本框 1"/>
              <p:cNvSpPr txBox="1">
                <a:spLocks noRot="1" noChangeAspect="1" noMove="1" noResize="1" noEditPoints="1" noAdjustHandles="1" noChangeArrowheads="1" noChangeShapeType="1" noTextEdit="1"/>
              </p:cNvSpPr>
              <p:nvPr/>
            </p:nvSpPr>
            <p:spPr>
              <a:xfrm>
                <a:off x="1728722" y="2230296"/>
                <a:ext cx="3685979" cy="2492990"/>
              </a:xfrm>
              <a:prstGeom prst="rect">
                <a:avLst/>
              </a:prstGeom>
              <a:blipFill>
                <a:blip r:embed="rId2"/>
                <a:stretch>
                  <a:fillRect l="-1821" b="-2689"/>
                </a:stretch>
              </a:blipFill>
            </p:spPr>
            <p:txBody>
              <a:bodyPr/>
              <a:lstStyle/>
              <a:p>
                <a:r>
                  <a:rPr lang="zh-CN" altLang="en-US">
                    <a:noFill/>
                  </a:rPr>
                  <a:t> </a:t>
                </a:r>
              </a:p>
            </p:txBody>
          </p:sp>
        </mc:Fallback>
      </mc:AlternateContent>
      <p:pic>
        <p:nvPicPr>
          <p:cNvPr id="3074" name="Picture 2"/>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55615" y="1795757"/>
            <a:ext cx="4215130" cy="3362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50"/>
          <p:cNvSpPr>
            <a:spLocks noChangeArrowheads="1"/>
          </p:cNvSpPr>
          <p:nvPr/>
        </p:nvSpPr>
        <p:spPr bwMode="auto">
          <a:xfrm>
            <a:off x="1036473" y="2038325"/>
            <a:ext cx="3959593" cy="3699369"/>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pic>
        <p:nvPicPr>
          <p:cNvPr id="14" name="Picture 129" descr="GuestBk"/>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188865" y="1770572"/>
            <a:ext cx="685800" cy="598488"/>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5"/>
          <a:stretch>
            <a:fillRect/>
          </a:stretch>
        </p:blipFill>
        <p:spPr>
          <a:xfrm>
            <a:off x="705102" y="5462369"/>
            <a:ext cx="10386718" cy="6015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1000" fill="hold"/>
                                        <p:tgtEl>
                                          <p:spTgt spid="3074"/>
                                        </p:tgtEl>
                                        <p:attrNameLst>
                                          <p:attrName>ppt_w</p:attrName>
                                        </p:attrNameLst>
                                      </p:cBhvr>
                                      <p:tavLst>
                                        <p:tav tm="0">
                                          <p:val>
                                            <p:fltVal val="0"/>
                                          </p:val>
                                        </p:tav>
                                        <p:tav tm="100000">
                                          <p:val>
                                            <p:strVal val="#ppt_w"/>
                                          </p:val>
                                        </p:tav>
                                      </p:tavLst>
                                    </p:anim>
                                    <p:anim calcmode="lin" valueType="num">
                                      <p:cBhvr>
                                        <p:cTn id="18" dur="1000" fill="hold"/>
                                        <p:tgtEl>
                                          <p:spTgt spid="3074"/>
                                        </p:tgtEl>
                                        <p:attrNameLst>
                                          <p:attrName>ppt_h</p:attrName>
                                        </p:attrNameLst>
                                      </p:cBhvr>
                                      <p:tavLst>
                                        <p:tav tm="0">
                                          <p:val>
                                            <p:fltVal val="0"/>
                                          </p:val>
                                        </p:tav>
                                        <p:tav tm="100000">
                                          <p:val>
                                            <p:strVal val="#ppt_h"/>
                                          </p:val>
                                        </p:tav>
                                      </p:tavLst>
                                    </p:anim>
                                    <p:anim calcmode="lin" valueType="num">
                                      <p:cBhvr>
                                        <p:cTn id="19" dur="1000" fill="hold"/>
                                        <p:tgtEl>
                                          <p:spTgt spid="3074"/>
                                        </p:tgtEl>
                                        <p:attrNameLst>
                                          <p:attrName>style.rotation</p:attrName>
                                        </p:attrNameLst>
                                      </p:cBhvr>
                                      <p:tavLst>
                                        <p:tav tm="0">
                                          <p:val>
                                            <p:fltVal val="90"/>
                                          </p:val>
                                        </p:tav>
                                        <p:tav tm="100000">
                                          <p:val>
                                            <p:fltVal val="0"/>
                                          </p:val>
                                        </p:tav>
                                      </p:tavLst>
                                    </p:anim>
                                    <p:animEffect transition="in" filter="fade">
                                      <p:cBhvr>
                                        <p:cTn id="20" dur="1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descr="10%"/>
          <p:cNvSpPr>
            <a:spLocks noChangeArrowheads="1"/>
          </p:cNvSpPr>
          <p:nvPr/>
        </p:nvSpPr>
        <p:spPr bwMode="auto">
          <a:xfrm>
            <a:off x="4470195" y="2072806"/>
            <a:ext cx="2628394" cy="575699"/>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14" name="Rectangle 91"/>
          <p:cNvSpPr>
            <a:spLocks noChangeArrowheads="1"/>
          </p:cNvSpPr>
          <p:nvPr/>
        </p:nvSpPr>
        <p:spPr bwMode="auto">
          <a:xfrm>
            <a:off x="5954924" y="3140746"/>
            <a:ext cx="4317264" cy="3175474"/>
          </a:xfrm>
          <a:prstGeom prst="rect">
            <a:avLst/>
          </a:prstGeom>
          <a:solidFill>
            <a:srgbClr val="FFFFF3"/>
          </a:solidFill>
          <a:ln w="9525">
            <a:solidFill>
              <a:srgbClr val="3399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dirty="0"/>
              <a:t>   </a:t>
            </a:r>
            <a:endParaRPr lang="en-US" altLang="zh-CN" dirty="0"/>
          </a:p>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193936" cy="346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50027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完全竞争企业的收益曲线</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1" name="文本框 90"/>
              <p:cNvSpPr txBox="1"/>
              <p:nvPr/>
            </p:nvSpPr>
            <p:spPr>
              <a:xfrm>
                <a:off x="1637660" y="1256440"/>
                <a:ext cx="8634528" cy="1754326"/>
              </a:xfrm>
              <a:prstGeom prst="rect">
                <a:avLst/>
              </a:prstGeom>
              <a:noFill/>
              <a:ln>
                <a:solidFill>
                  <a:schemeClr val="accent5"/>
                </a:solidFill>
              </a:ln>
            </p:spPr>
            <p:txBody>
              <a:bodyPr wrap="square" rtlCol="0">
                <a:spAutoFit/>
              </a:bodyPr>
              <a:lstStyle/>
              <a:p>
                <a:pPr indent="457200">
                  <a:lnSpc>
                    <a:spcPct val="150000"/>
                  </a:lnSpc>
                </a:pPr>
                <a:r>
                  <a:rPr lang="zh-CN" altLang="en-US" sz="2000" dirty="0">
                    <a:latin typeface="微软雅黑" panose="020B0503020204020204" pitchFamily="34" charset="-122"/>
                    <a:ea typeface="微软雅黑" panose="020B0503020204020204" pitchFamily="34" charset="-122"/>
                  </a:rPr>
                  <a:t>完全竞争企业的收益是其产量的线性函数，且与其产量成正比，斜率由市场价格</a:t>
                </a:r>
                <a14:m>
                  <m:oMath xmlns:m="http://schemas.openxmlformats.org/officeDocument/2006/math">
                    <m:sSub>
                      <m:sSubPr>
                        <m:ctrlPr>
                          <a:rPr lang="zh-CN" altLang="en-US" sz="2000" i="1" dirty="0" smtClean="0">
                            <a:solidFill>
                              <a:schemeClr val="tx1"/>
                            </a:solidFill>
                            <a:latin typeface="Cambria Math" panose="02040503050406030204" pitchFamily="18" charset="0"/>
                          </a:rPr>
                        </m:ctrlPr>
                      </m:sSubPr>
                      <m:e>
                        <m:r>
                          <a:rPr lang="en-US" altLang="zh-CN" sz="2000" b="0" i="1" dirty="0">
                            <a:solidFill>
                              <a:schemeClr val="tx1"/>
                            </a:solidFill>
                            <a:latin typeface="Cambria Math" panose="02040503050406030204" pitchFamily="18" charset="0"/>
                          </a:rPr>
                          <m:t>𝑃</m:t>
                        </m:r>
                      </m:e>
                      <m:sub>
                        <m:r>
                          <a:rPr lang="zh-CN" altLang="en-US" sz="2000" b="0" i="1" dirty="0">
                            <a:solidFill>
                              <a:schemeClr val="tx1"/>
                            </a:solidFill>
                            <a:latin typeface="Cambria Math" panose="02040503050406030204" pitchFamily="18" charset="0"/>
                          </a:rPr>
                          <m:t>0</m:t>
                        </m:r>
                      </m:sub>
                    </m:sSub>
                  </m:oMath>
                </a14:m>
                <a:r>
                  <a:rPr lang="zh-CN" altLang="en-US" sz="2000" dirty="0">
                    <a:latin typeface="微软雅黑" panose="020B0503020204020204" pitchFamily="34" charset="-122"/>
                    <a:ea typeface="微软雅黑" panose="020B0503020204020204" pitchFamily="34" charset="-122"/>
                  </a:rPr>
                  <a:t>决定。即：</a:t>
                </a:r>
              </a:p>
              <a:p>
                <a:pPr>
                  <a:lnSpc>
                    <a:spcPct val="150000"/>
                  </a:lnSpc>
                </a:pPr>
                <a:endParaRPr lang="zh-CN" altLang="en-US" sz="1600" b="1" dirty="0"/>
              </a:p>
            </p:txBody>
          </p:sp>
        </mc:Choice>
        <mc:Fallback xmlns="">
          <p:sp>
            <p:nvSpPr>
              <p:cNvPr id="91" name="文本框 90"/>
              <p:cNvSpPr txBox="1">
                <a:spLocks noRot="1" noChangeAspect="1" noMove="1" noResize="1" noEditPoints="1" noAdjustHandles="1" noChangeArrowheads="1" noChangeShapeType="1" noTextEdit="1"/>
              </p:cNvSpPr>
              <p:nvPr/>
            </p:nvSpPr>
            <p:spPr>
              <a:xfrm>
                <a:off x="1637660" y="1256440"/>
                <a:ext cx="8634528" cy="1754326"/>
              </a:xfrm>
              <a:prstGeom prst="rect">
                <a:avLst/>
              </a:prstGeom>
              <a:blipFill rotWithShape="1">
                <a:blip r:embed="rId2"/>
                <a:stretch>
                  <a:fillRect l="-59" t="-277" r="-54" b="-240"/>
                </a:stretch>
              </a:blipFill>
              <a:ln>
                <a:solidFill>
                  <a:schemeClr val="accent5"/>
                </a:solidFill>
              </a:ln>
            </p:spPr>
            <p:txBody>
              <a:bodyPr/>
              <a:lstStyle/>
              <a:p>
                <a:r>
                  <a:rPr lang="zh-CN" altLang="en-US">
                    <a:noFill/>
                  </a:rPr>
                  <a:t> </a:t>
                </a:r>
              </a:p>
            </p:txBody>
          </p:sp>
        </mc:Fallback>
      </mc:AlternateContent>
      <p:sp>
        <p:nvSpPr>
          <p:cNvPr id="10" name="文本框 9"/>
          <p:cNvSpPr txBox="1"/>
          <p:nvPr/>
        </p:nvSpPr>
        <p:spPr>
          <a:xfrm>
            <a:off x="6839314" y="3348157"/>
            <a:ext cx="1575365"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平均收益</a:t>
            </a:r>
            <a:r>
              <a:rPr lang="en-US" altLang="zh-CN" sz="2000" dirty="0">
                <a:latin typeface="微软雅黑" panose="020B0503020204020204" pitchFamily="34" charset="-122"/>
                <a:ea typeface="微软雅黑" panose="020B0503020204020204" pitchFamily="34" charset="-122"/>
              </a:rPr>
              <a:t>:</a:t>
            </a:r>
            <a:endParaRPr lang="zh-CN" altLang="en-US" sz="2000" b="1" dirty="0">
              <a:solidFill>
                <a:schemeClr val="accent1">
                  <a:lumMod val="75000"/>
                </a:schemeClr>
              </a:solidFill>
            </a:endParaRPr>
          </a:p>
        </p:txBody>
      </p:sp>
      <p:pic>
        <p:nvPicPr>
          <p:cNvPr id="4098" name="Picture 2" descr="4-2"/>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637660" y="3140745"/>
            <a:ext cx="3937588" cy="3175474"/>
          </a:xfrm>
          <a:prstGeom prst="rect">
            <a:avLst/>
          </a:prstGeom>
          <a:noFill/>
          <a:ln w="9525">
            <a:solidFill>
              <a:schemeClr val="accent5"/>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102" name="Picture 6"/>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9314" y="3895057"/>
            <a:ext cx="2368690" cy="796559"/>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9314" y="5283613"/>
            <a:ext cx="2409826" cy="737335"/>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9"/>
          <p:cNvSpPr txBox="1"/>
          <p:nvPr/>
        </p:nvSpPr>
        <p:spPr>
          <a:xfrm>
            <a:off x="6839314" y="4702470"/>
            <a:ext cx="1575365"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边际收益</a:t>
            </a:r>
            <a:r>
              <a:rPr lang="en-US" altLang="zh-CN" sz="2000" dirty="0">
                <a:latin typeface="微软雅黑" panose="020B0503020204020204" pitchFamily="34" charset="-122"/>
                <a:ea typeface="微软雅黑" panose="020B0503020204020204" pitchFamily="34" charset="-122"/>
              </a:rPr>
              <a:t>:</a:t>
            </a:r>
            <a:endParaRPr lang="zh-CN" altLang="en-US" sz="2000" b="1" dirty="0"/>
          </a:p>
        </p:txBody>
      </p:sp>
      <mc:AlternateContent xmlns:mc="http://schemas.openxmlformats.org/markup-compatibility/2006" xmlns:a14="http://schemas.microsoft.com/office/drawing/2010/main">
        <mc:Choice Requires="a14">
          <p:sp>
            <p:nvSpPr>
              <p:cNvPr id="2" name="矩形 1"/>
              <p:cNvSpPr/>
              <p:nvPr/>
            </p:nvSpPr>
            <p:spPr>
              <a:xfrm>
                <a:off x="4762397" y="1994025"/>
                <a:ext cx="1625701" cy="646331"/>
              </a:xfrm>
              <a:prstGeom prst="rect">
                <a:avLst/>
              </a:prstGeom>
            </p:spPr>
            <p:txBody>
              <a:bodyPr wrap="none">
                <a:spAutoFit/>
              </a:bodyPr>
              <a:lstStyle/>
              <a:p>
                <a:pPr lvl="0">
                  <a:lnSpc>
                    <a:spcPct val="150000"/>
                  </a:lnSpc>
                </a:pPr>
                <a:r>
                  <a:rPr lang="en-US" altLang="zh-CN" sz="2400" b="1" dirty="0">
                    <a:solidFill>
                      <a:srgbClr val="FF0000"/>
                    </a:solidFill>
                  </a:rPr>
                  <a:t>R=PQ=</a:t>
                </a:r>
                <a14:m>
                  <m:oMath xmlns:m="http://schemas.openxmlformats.org/officeDocument/2006/math">
                    <m:sSub>
                      <m:sSubPr>
                        <m:ctrlPr>
                          <a:rPr lang="zh-CN" altLang="en-US" sz="2400" b="1" i="1" dirty="0">
                            <a:solidFill>
                              <a:srgbClr val="FF0000"/>
                            </a:solidFill>
                            <a:latin typeface="Cambria Math" panose="02040503050406030204" pitchFamily="18" charset="0"/>
                          </a:rPr>
                        </m:ctrlPr>
                      </m:sSubPr>
                      <m:e>
                        <m:r>
                          <a:rPr lang="en-US" altLang="zh-CN" sz="2400" b="1" i="1" dirty="0">
                            <a:solidFill>
                              <a:srgbClr val="FF0000"/>
                            </a:solidFill>
                            <a:latin typeface="Cambria Math" panose="02040503050406030204" pitchFamily="18" charset="0"/>
                          </a:rPr>
                          <m:t>𝑷</m:t>
                        </m:r>
                      </m:e>
                      <m:sub>
                        <m:r>
                          <a:rPr lang="zh-CN" altLang="en-US" sz="2400" b="1" dirty="0">
                            <a:solidFill>
                              <a:srgbClr val="FF0000"/>
                            </a:solidFill>
                            <a:latin typeface="Cambria Math" panose="02040503050406030204" pitchFamily="18" charset="0"/>
                          </a:rPr>
                          <m:t>𝟎</m:t>
                        </m:r>
                      </m:sub>
                    </m:sSub>
                    <m:r>
                      <a:rPr lang="en-US" altLang="zh-CN" sz="2400" b="1" i="1" dirty="0">
                        <a:solidFill>
                          <a:srgbClr val="FF0000"/>
                        </a:solidFill>
                        <a:latin typeface="Cambria Math" panose="02040503050406030204" pitchFamily="18" charset="0"/>
                      </a:rPr>
                      <m:t>𝑸</m:t>
                    </m:r>
                  </m:oMath>
                </a14:m>
                <a:endParaRPr lang="zh-CN" altLang="en-US" sz="1600" b="1" dirty="0">
                  <a:solidFill>
                    <a:prstClr val="black"/>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4762397" y="1994025"/>
                <a:ext cx="1625701" cy="646331"/>
              </a:xfrm>
              <a:prstGeom prst="rect">
                <a:avLst/>
              </a:prstGeom>
              <a:blipFill rotWithShape="1">
                <a:blip r:embed="rId6"/>
                <a:stretch>
                  <a:fillRect l="-33" t="-19" r="39" b="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barn(inVertical)">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4098"/>
                                        </p:tgtEl>
                                        <p:attrNameLst>
                                          <p:attrName>style.visibility</p:attrName>
                                        </p:attrNameLst>
                                      </p:cBhvr>
                                      <p:to>
                                        <p:strVal val="visible"/>
                                      </p:to>
                                    </p:set>
                                    <p:animEffect transition="in" filter="randombar(horizontal)">
                                      <p:cBhvr>
                                        <p:cTn id="20" dur="500"/>
                                        <p:tgtEl>
                                          <p:spTgt spid="4098"/>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randombar(horizont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102"/>
                                        </p:tgtEl>
                                        <p:attrNameLst>
                                          <p:attrName>style.visibility</p:attrName>
                                        </p:attrNameLst>
                                      </p:cBhvr>
                                      <p:to>
                                        <p:strVal val="visible"/>
                                      </p:to>
                                    </p:set>
                                    <p:animEffect transition="in" filter="wipe(down)">
                                      <p:cBhvr>
                                        <p:cTn id="37" dur="500"/>
                                        <p:tgtEl>
                                          <p:spTgt spid="4102"/>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1000"/>
                                        <p:tgtEl>
                                          <p:spTgt spid="32"/>
                                        </p:tgtEl>
                                      </p:cBhvr>
                                    </p:animEffect>
                                    <p:anim calcmode="lin" valueType="num">
                                      <p:cBhvr>
                                        <p:cTn id="43" dur="1000" fill="hold"/>
                                        <p:tgtEl>
                                          <p:spTgt spid="32"/>
                                        </p:tgtEl>
                                        <p:attrNameLst>
                                          <p:attrName>ppt_x</p:attrName>
                                        </p:attrNameLst>
                                      </p:cBhvr>
                                      <p:tavLst>
                                        <p:tav tm="0">
                                          <p:val>
                                            <p:strVal val="#ppt_x"/>
                                          </p:val>
                                        </p:tav>
                                        <p:tav tm="100000">
                                          <p:val>
                                            <p:strVal val="#ppt_x"/>
                                          </p:val>
                                        </p:tav>
                                      </p:tavLst>
                                    </p:anim>
                                    <p:anim calcmode="lin" valueType="num">
                                      <p:cBhvr>
                                        <p:cTn id="4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103"/>
                                        </p:tgtEl>
                                        <p:attrNameLst>
                                          <p:attrName>style.visibility</p:attrName>
                                        </p:attrNameLst>
                                      </p:cBhvr>
                                      <p:to>
                                        <p:strVal val="visible"/>
                                      </p:to>
                                    </p:set>
                                    <p:animEffect transition="in" filter="fade">
                                      <p:cBhvr>
                                        <p:cTn id="49" dur="1000"/>
                                        <p:tgtEl>
                                          <p:spTgt spid="4103"/>
                                        </p:tgtEl>
                                      </p:cBhvr>
                                    </p:animEffect>
                                    <p:anim calcmode="lin" valueType="num">
                                      <p:cBhvr>
                                        <p:cTn id="50" dur="1000" fill="hold"/>
                                        <p:tgtEl>
                                          <p:spTgt spid="4103"/>
                                        </p:tgtEl>
                                        <p:attrNameLst>
                                          <p:attrName>ppt_x</p:attrName>
                                        </p:attrNameLst>
                                      </p:cBhvr>
                                      <p:tavLst>
                                        <p:tav tm="0">
                                          <p:val>
                                            <p:strVal val="#ppt_x"/>
                                          </p:val>
                                        </p:tav>
                                        <p:tav tm="100000">
                                          <p:val>
                                            <p:strVal val="#ppt_x"/>
                                          </p:val>
                                        </p:tav>
                                      </p:tavLst>
                                    </p:anim>
                                    <p:anim calcmode="lin" valueType="num">
                                      <p:cBhvr>
                                        <p:cTn id="51" dur="1000" fill="hold"/>
                                        <p:tgtEl>
                                          <p:spTgt spid="4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1" grpId="0" animBg="1"/>
      <p:bldP spid="10" grpId="0"/>
      <p:bldP spid="32"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9908" y="250829"/>
            <a:ext cx="10333892" cy="1325563"/>
          </a:xfrm>
        </p:spPr>
        <p:txBody>
          <a:bodyPr/>
          <a:lstStyle/>
          <a:p>
            <a:r>
              <a:rPr lang="zh-CN" altLang="en-US" dirty="0">
                <a:solidFill>
                  <a:srgbClr val="002060"/>
                </a:solidFill>
                <a:latin typeface="华文行楷" panose="02010800040101010101" pitchFamily="2" charset="-122"/>
                <a:ea typeface="华文行楷" panose="02010800040101010101" pitchFamily="2" charset="-122"/>
              </a:rPr>
              <a:t>第三节  完全竞争企业的短期均衡</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253789002"/>
              </p:ext>
            </p:extLst>
          </p:nvPr>
        </p:nvGraphicFramePr>
        <p:xfrm>
          <a:off x="485775" y="1487170"/>
          <a:ext cx="11191875" cy="4901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rot="18868453" flipV="1">
            <a:off x="440599" y="644854"/>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729770"/>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87424" y="1240728"/>
            <a:ext cx="10214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89"/>
          <p:cNvSpPr>
            <a:spLocks noChangeArrowheads="1"/>
          </p:cNvSpPr>
          <p:nvPr/>
        </p:nvSpPr>
        <p:spPr bwMode="auto">
          <a:xfrm>
            <a:off x="809270" y="1419755"/>
            <a:ext cx="4740154" cy="4209097"/>
          </a:xfrm>
          <a:prstGeom prst="rect">
            <a:avLst/>
          </a:prstGeom>
          <a:solidFill>
            <a:srgbClr val="F7FCFF"/>
          </a:solidFill>
          <a:ln w="9525">
            <a:solidFill>
              <a:srgbClr val="0563C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pic>
        <p:nvPicPr>
          <p:cNvPr id="7" name="图片 6"/>
          <p:cNvPicPr>
            <a:picLocks noChangeAspect="1"/>
          </p:cNvPicPr>
          <p:nvPr/>
        </p:nvPicPr>
        <p:blipFill>
          <a:blip r:embed="rId2"/>
          <a:stretch>
            <a:fillRect/>
          </a:stretch>
        </p:blipFill>
        <p:spPr>
          <a:xfrm>
            <a:off x="6031037" y="1394350"/>
            <a:ext cx="4740154" cy="4234502"/>
          </a:xfrm>
          <a:prstGeom prst="rect">
            <a:avLst/>
          </a:prstGeom>
        </p:spPr>
      </p:pic>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1837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630736" y="389661"/>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a:defRPr/>
            </a:pPr>
            <a:r>
              <a:rPr lang="zh-CN" altLang="en-US" sz="3200" dirty="0">
                <a:solidFill>
                  <a:srgbClr val="002060"/>
                </a:solidFill>
                <a:latin typeface="华文行楷" panose="02010800040101010101" pitchFamily="2" charset="-122"/>
                <a:ea typeface="华文行楷" panose="02010800040101010101" pitchFamily="2" charset="-122"/>
                <a:sym typeface="+mn-ea"/>
              </a:rPr>
              <a:t>利润最大化产量的决定</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5" name="内容占位符 2"/>
          <p:cNvSpPr txBox="1"/>
          <p:nvPr/>
        </p:nvSpPr>
        <p:spPr>
          <a:xfrm>
            <a:off x="3853695" y="2623168"/>
            <a:ext cx="8251825" cy="41262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zh-CN" altLang="en-US" dirty="0"/>
          </a:p>
        </p:txBody>
      </p:sp>
      <p:sp>
        <p:nvSpPr>
          <p:cNvPr id="26" name="内容占位符 2"/>
          <p:cNvSpPr txBox="1">
            <a:spLocks noChangeArrowheads="1"/>
          </p:cNvSpPr>
          <p:nvPr/>
        </p:nvSpPr>
        <p:spPr>
          <a:xfrm>
            <a:off x="1636956" y="1696254"/>
            <a:ext cx="3519053" cy="1335651"/>
          </a:xfrm>
          <a:prstGeom prst="rect">
            <a:avLst/>
          </a:prstGeom>
        </p:spPr>
        <p:txBody>
          <a:bodyPr vert="horz" lIns="68580" tIns="34291" rIns="68580" bIns="3429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defTabSz="457200">
              <a:lnSpc>
                <a:spcPct val="150000"/>
              </a:lnSpc>
              <a:spcBef>
                <a:spcPts val="0"/>
              </a:spcBef>
              <a:buNone/>
            </a:pPr>
            <a:r>
              <a:rPr lang="zh-CN" altLang="en-US" sz="2000" b="1" dirty="0">
                <a:solidFill>
                  <a:srgbClr val="FF0000"/>
                </a:solidFill>
                <a:sym typeface="黑体" panose="02010609060101010101" pitchFamily="49" charset="-122"/>
              </a:rPr>
              <a:t>        </a:t>
            </a:r>
            <a:r>
              <a:rPr lang="zh-CN" altLang="en-US" sz="20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利润最大化的条件：</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产品的边际收益等于产品的边际成本：</a:t>
            </a:r>
            <a:r>
              <a:rPr lang="en-US" altLang="zh-CN" sz="2000" b="1" dirty="0">
                <a:solidFill>
                  <a:srgbClr val="ED7D31">
                    <a:lumMod val="50000"/>
                  </a:srgbClr>
                </a:solidFill>
                <a:latin typeface="微软雅黑" panose="020B0503020204020204" pitchFamily="34" charset="-122"/>
                <a:ea typeface="微软雅黑" panose="020B0503020204020204" pitchFamily="34" charset="-122"/>
                <a:sym typeface="黑体" panose="02010609060101010101" pitchFamily="49" charset="-122"/>
              </a:rPr>
              <a:t>MR=MC</a:t>
            </a:r>
            <a:endParaRPr lang="en-US" altLang="zh-CN" sz="2000" dirty="0">
              <a:latin typeface="微软雅黑" panose="020B0503020204020204" pitchFamily="34" charset="-122"/>
              <a:ea typeface="微软雅黑" panose="020B0503020204020204" pitchFamily="34" charset="-122"/>
              <a:sym typeface="黑体" panose="02010609060101010101" pitchFamily="49" charset="-122"/>
            </a:endParaRPr>
          </a:p>
          <a:p>
            <a:pPr marL="0" indent="0" defTabSz="457200">
              <a:lnSpc>
                <a:spcPct val="150000"/>
              </a:lnSpc>
              <a:buNone/>
            </a:pP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在完全竞争条件下利润最大化的条件：产品的市场价格等于产品的边际成本</a:t>
            </a:r>
            <a:r>
              <a:rPr lang="zh-CN" altLang="en-US" sz="2000" b="1" dirty="0">
                <a:solidFill>
                  <a:schemeClr val="accent2">
                    <a:lumMod val="50000"/>
                  </a:schemeClr>
                </a:solidFill>
                <a:latin typeface="微软雅黑" panose="020B0503020204020204" pitchFamily="34" charset="-122"/>
                <a:ea typeface="微软雅黑" panose="020B0503020204020204" pitchFamily="34" charset="-122"/>
                <a:sym typeface="黑体" panose="02010609060101010101" pitchFamily="49" charset="-122"/>
              </a:rPr>
              <a:t>。</a:t>
            </a:r>
            <a:endParaRPr lang="en-US" altLang="zh-CN" sz="2000" b="1" dirty="0">
              <a:solidFill>
                <a:schemeClr val="accent2">
                  <a:lumMod val="50000"/>
                </a:schemeClr>
              </a:solidFill>
              <a:latin typeface="微软雅黑" panose="020B0503020204020204" pitchFamily="34" charset="-122"/>
              <a:ea typeface="微软雅黑" panose="020B0503020204020204" pitchFamily="34" charset="-122"/>
              <a:sym typeface="黑体" panose="02010609060101010101" pitchFamily="49" charset="-122"/>
            </a:endParaRPr>
          </a:p>
          <a:p>
            <a:pPr marL="0" indent="0" defTabSz="457200">
              <a:lnSpc>
                <a:spcPct val="150000"/>
              </a:lnSpc>
              <a:buNone/>
            </a:pPr>
            <a:r>
              <a:rPr lang="en-US" altLang="zh-CN" sz="2000" b="1" dirty="0">
                <a:solidFill>
                  <a:schemeClr val="accent2">
                    <a:lumMod val="50000"/>
                  </a:schemeClr>
                </a:solidFill>
                <a:latin typeface="微软雅黑" panose="020B0503020204020204" pitchFamily="34" charset="-122"/>
                <a:ea typeface="微软雅黑" panose="020B0503020204020204" pitchFamily="34" charset="-122"/>
                <a:sym typeface="黑体" panose="02010609060101010101" pitchFamily="49" charset="-122"/>
              </a:rPr>
              <a:t>         P=MR=MC</a:t>
            </a:r>
            <a:endParaRPr lang="en-US" altLang="zh-CN" sz="2400" b="1" dirty="0">
              <a:solidFill>
                <a:schemeClr val="accent2">
                  <a:lumMod val="50000"/>
                </a:schemeClr>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13" name="Line 4"/>
          <p:cNvSpPr>
            <a:spLocks noChangeShapeType="1"/>
          </p:cNvSpPr>
          <p:nvPr/>
        </p:nvSpPr>
        <p:spPr bwMode="auto">
          <a:xfrm flipV="1">
            <a:off x="6497251" y="1794856"/>
            <a:ext cx="0" cy="2751919"/>
          </a:xfrm>
          <a:prstGeom prst="line">
            <a:avLst/>
          </a:prstGeom>
          <a:noFill/>
          <a:ln w="1587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dirty="0"/>
          </a:p>
        </p:txBody>
      </p:sp>
      <p:sp>
        <p:nvSpPr>
          <p:cNvPr id="14" name="Line 6"/>
          <p:cNvSpPr>
            <a:spLocks noChangeShapeType="1"/>
          </p:cNvSpPr>
          <p:nvPr/>
        </p:nvSpPr>
        <p:spPr bwMode="auto">
          <a:xfrm>
            <a:off x="6497251" y="4520648"/>
            <a:ext cx="3962400" cy="0"/>
          </a:xfrm>
          <a:prstGeom prst="line">
            <a:avLst/>
          </a:prstGeom>
          <a:noFill/>
          <a:ln w="1587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Rectangle 8"/>
          <p:cNvSpPr>
            <a:spLocks noChangeArrowheads="1"/>
          </p:cNvSpPr>
          <p:nvPr/>
        </p:nvSpPr>
        <p:spPr bwMode="auto">
          <a:xfrm>
            <a:off x="6074766" y="4448594"/>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O</a:t>
            </a:r>
          </a:p>
        </p:txBody>
      </p:sp>
      <p:sp>
        <p:nvSpPr>
          <p:cNvPr id="18" name="Rectangle 10"/>
          <p:cNvSpPr>
            <a:spLocks noChangeArrowheads="1"/>
          </p:cNvSpPr>
          <p:nvPr/>
        </p:nvSpPr>
        <p:spPr bwMode="auto">
          <a:xfrm>
            <a:off x="9652515" y="1735319"/>
            <a:ext cx="838200" cy="53340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solidFill>
                  <a:srgbClr val="FF0000"/>
                </a:solidFill>
                <a:effectLst>
                  <a:outerShdw blurRad="38100" dist="38100" dir="2700000" algn="tl">
                    <a:srgbClr val="C0C0C0"/>
                  </a:outerShdw>
                </a:effectLst>
              </a:rPr>
              <a:t>MC</a:t>
            </a:r>
          </a:p>
        </p:txBody>
      </p:sp>
      <p:sp>
        <p:nvSpPr>
          <p:cNvPr id="21" name="Freeform 44"/>
          <p:cNvSpPr/>
          <p:nvPr/>
        </p:nvSpPr>
        <p:spPr bwMode="auto">
          <a:xfrm>
            <a:off x="7050046" y="1941642"/>
            <a:ext cx="2602468" cy="1500198"/>
          </a:xfrm>
          <a:custGeom>
            <a:avLst/>
            <a:gdLst>
              <a:gd name="T0" fmla="*/ 0 w 2047"/>
              <a:gd name="T1" fmla="*/ 530 h 926"/>
              <a:gd name="T2" fmla="*/ 192 w 2047"/>
              <a:gd name="T3" fmla="*/ 770 h 926"/>
              <a:gd name="T4" fmla="*/ 595 w 2047"/>
              <a:gd name="T5" fmla="*/ 911 h 926"/>
              <a:gd name="T6" fmla="*/ 1041 w 2047"/>
              <a:gd name="T7" fmla="*/ 861 h 926"/>
              <a:gd name="T8" fmla="*/ 1551 w 2047"/>
              <a:gd name="T9" fmla="*/ 626 h 926"/>
              <a:gd name="T10" fmla="*/ 1920 w 2047"/>
              <a:gd name="T11" fmla="*/ 242 h 926"/>
              <a:gd name="T12" fmla="*/ 2047 w 2047"/>
              <a:gd name="T13" fmla="*/ 0 h 926"/>
            </a:gdLst>
            <a:ahLst/>
            <a:cxnLst>
              <a:cxn ang="0">
                <a:pos x="T0" y="T1"/>
              </a:cxn>
              <a:cxn ang="0">
                <a:pos x="T2" y="T3"/>
              </a:cxn>
              <a:cxn ang="0">
                <a:pos x="T4" y="T5"/>
              </a:cxn>
              <a:cxn ang="0">
                <a:pos x="T6" y="T7"/>
              </a:cxn>
              <a:cxn ang="0">
                <a:pos x="T8" y="T9"/>
              </a:cxn>
              <a:cxn ang="0">
                <a:pos x="T10" y="T11"/>
              </a:cxn>
              <a:cxn ang="0">
                <a:pos x="T12" y="T13"/>
              </a:cxn>
            </a:cxnLst>
            <a:rect l="0" t="0" r="r" b="b"/>
            <a:pathLst>
              <a:path w="2047" h="926">
                <a:moveTo>
                  <a:pt x="0" y="530"/>
                </a:moveTo>
                <a:cubicBezTo>
                  <a:pt x="40" y="618"/>
                  <a:pt x="93" y="707"/>
                  <a:pt x="192" y="770"/>
                </a:cubicBezTo>
                <a:cubicBezTo>
                  <a:pt x="291" y="833"/>
                  <a:pt x="454" y="896"/>
                  <a:pt x="595" y="911"/>
                </a:cubicBezTo>
                <a:cubicBezTo>
                  <a:pt x="736" y="926"/>
                  <a:pt x="882" y="908"/>
                  <a:pt x="1041" y="861"/>
                </a:cubicBezTo>
                <a:cubicBezTo>
                  <a:pt x="1200" y="814"/>
                  <a:pt x="1404" y="729"/>
                  <a:pt x="1551" y="626"/>
                </a:cubicBezTo>
                <a:cubicBezTo>
                  <a:pt x="1698" y="523"/>
                  <a:pt x="1837" y="346"/>
                  <a:pt x="1920" y="242"/>
                </a:cubicBezTo>
                <a:cubicBezTo>
                  <a:pt x="2003" y="138"/>
                  <a:pt x="2021" y="50"/>
                  <a:pt x="2047" y="0"/>
                </a:cubicBezTo>
              </a:path>
            </a:pathLst>
          </a:custGeom>
          <a:noFill/>
          <a:ln w="22225"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cxnSp>
        <p:nvCxnSpPr>
          <p:cNvPr id="3" name="直接连接符 2"/>
          <p:cNvCxnSpPr/>
          <p:nvPr/>
        </p:nvCxnSpPr>
        <p:spPr>
          <a:xfrm flipH="1">
            <a:off x="7101454" y="2933104"/>
            <a:ext cx="10160" cy="160178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直接连接符 9"/>
          <p:cNvCxnSpPr/>
          <p:nvPr/>
        </p:nvCxnSpPr>
        <p:spPr>
          <a:xfrm>
            <a:off x="6497251" y="2933104"/>
            <a:ext cx="3376111"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9045770" y="2933104"/>
            <a:ext cx="10160" cy="1601788"/>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直接连接符 36"/>
          <p:cNvCxnSpPr/>
          <p:nvPr/>
        </p:nvCxnSpPr>
        <p:spPr>
          <a:xfrm>
            <a:off x="7965054" y="3446504"/>
            <a:ext cx="0" cy="107616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文本框 39"/>
          <p:cNvSpPr txBox="1"/>
          <p:nvPr/>
        </p:nvSpPr>
        <p:spPr>
          <a:xfrm>
            <a:off x="9905720" y="2795787"/>
            <a:ext cx="934720" cy="369332"/>
          </a:xfrm>
          <a:prstGeom prst="rect">
            <a:avLst/>
          </a:prstGeom>
          <a:noFill/>
        </p:spPr>
        <p:txBody>
          <a:bodyPr wrap="square" rtlCol="0">
            <a:spAutoFit/>
          </a:bodyPr>
          <a:lstStyle/>
          <a:p>
            <a:r>
              <a:rPr lang="en-US" altLang="zh-CN" dirty="0">
                <a:solidFill>
                  <a:schemeClr val="accent1">
                    <a:lumMod val="75000"/>
                  </a:schemeClr>
                </a:solidFill>
              </a:rPr>
              <a:t>MR</a:t>
            </a:r>
            <a:endParaRPr lang="zh-CN" altLang="en-US"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41" name="文本框 40"/>
              <p:cNvSpPr txBox="1"/>
              <p:nvPr/>
            </p:nvSpPr>
            <p:spPr>
              <a:xfrm>
                <a:off x="6768186" y="4487238"/>
                <a:ext cx="62751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r>
                            <a:rPr lang="en-US" altLang="zh-CN" sz="2000" b="0" i="1" smtClean="0">
                              <a:latin typeface="Cambria Math" panose="02040503050406030204" pitchFamily="18" charset="0"/>
                            </a:rPr>
                            <m:t>𝑄</m:t>
                          </m:r>
                        </m:e>
                        <m:sub>
                          <m:r>
                            <m:rPr>
                              <m:sty m:val="p"/>
                            </m:rPr>
                            <a:rPr lang="en-US" altLang="zh-CN" sz="2000" b="0" i="0" smtClean="0">
                              <a:latin typeface="Cambria Math" panose="02040503050406030204" pitchFamily="18" charset="0"/>
                            </a:rPr>
                            <m:t>B</m:t>
                          </m:r>
                        </m:sub>
                      </m:sSub>
                    </m:oMath>
                  </m:oMathPara>
                </a14:m>
                <a:endParaRPr lang="zh-CN" altLang="en-US" dirty="0"/>
              </a:p>
            </p:txBody>
          </p:sp>
        </mc:Choice>
        <mc:Fallback xmlns="">
          <p:sp>
            <p:nvSpPr>
              <p:cNvPr id="41" name="文本框 40"/>
              <p:cNvSpPr txBox="1">
                <a:spLocks noRot="1" noChangeAspect="1" noMove="1" noResize="1" noEditPoints="1" noAdjustHandles="1" noChangeArrowheads="1" noChangeShapeType="1" noTextEdit="1"/>
              </p:cNvSpPr>
              <p:nvPr/>
            </p:nvSpPr>
            <p:spPr>
              <a:xfrm>
                <a:off x="6768186" y="4487238"/>
                <a:ext cx="627512" cy="400110"/>
              </a:xfrm>
              <a:prstGeom prst="rect">
                <a:avLst/>
              </a:prstGeom>
              <a:blipFill rotWithShape="1">
                <a:blip r:embed="rId3"/>
                <a:stretch>
                  <a:fillRect l="-57" t="-82" r="78" b="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5933585" y="2726485"/>
                <a:ext cx="62751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r>
                            <a:rPr lang="en-US" altLang="zh-CN" sz="2000" b="0" i="1" smtClean="0">
                              <a:latin typeface="Cambria Math" panose="02040503050406030204" pitchFamily="18" charset="0"/>
                            </a:rPr>
                            <m:t>𝑃</m:t>
                          </m:r>
                        </m:e>
                        <m:sub>
                          <m:r>
                            <a:rPr lang="zh-CN" altLang="en-US" sz="2000" i="0">
                              <a:latin typeface="Cambria Math" panose="02040503050406030204" pitchFamily="18" charset="0"/>
                            </a:rPr>
                            <m:t>0</m:t>
                          </m:r>
                        </m:sub>
                      </m:sSub>
                    </m:oMath>
                  </m:oMathPara>
                </a14:m>
                <a:endParaRPr lang="zh-CN" altLang="en-US"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933585" y="2726485"/>
                <a:ext cx="627512" cy="400110"/>
              </a:xfrm>
              <a:prstGeom prst="rect">
                <a:avLst/>
              </a:prstGeom>
              <a:blipFill rotWithShape="1">
                <a:blip r:embed="rId4"/>
                <a:stretch>
                  <a:fillRect l="-23" t="-107" r="44" b="1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7679782" y="4517999"/>
                <a:ext cx="62751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r>
                            <a:rPr lang="en-US" altLang="zh-CN" sz="2000" b="0" i="1" smtClean="0">
                              <a:latin typeface="Cambria Math" panose="02040503050406030204" pitchFamily="18" charset="0"/>
                            </a:rPr>
                            <m:t>𝑄</m:t>
                          </m:r>
                        </m:e>
                        <m:sub>
                          <m:r>
                            <m:rPr>
                              <m:sty m:val="p"/>
                            </m:rPr>
                            <a:rPr lang="en-US" altLang="zh-CN" sz="2000" b="0" i="0" smtClean="0">
                              <a:latin typeface="Cambria Math" panose="02040503050406030204" pitchFamily="18" charset="0"/>
                            </a:rPr>
                            <m:t>C</m:t>
                          </m:r>
                        </m:sub>
                      </m:sSub>
                    </m:oMath>
                  </m:oMathPara>
                </a14:m>
                <a:endParaRPr lang="zh-CN" altLang="en-US" dirty="0"/>
              </a:p>
            </p:txBody>
          </p:sp>
        </mc:Choice>
        <mc:Fallback xmlns="">
          <p:sp>
            <p:nvSpPr>
              <p:cNvPr id="43" name="文本框 42"/>
              <p:cNvSpPr txBox="1">
                <a:spLocks noRot="1" noChangeAspect="1" noMove="1" noResize="1" noEditPoints="1" noAdjustHandles="1" noChangeArrowheads="1" noChangeShapeType="1" noTextEdit="1"/>
              </p:cNvSpPr>
              <p:nvPr/>
            </p:nvSpPr>
            <p:spPr>
              <a:xfrm>
                <a:off x="7679782" y="4517999"/>
                <a:ext cx="627512" cy="400110"/>
              </a:xfrm>
              <a:prstGeom prst="rect">
                <a:avLst/>
              </a:prstGeom>
              <a:blipFill rotWithShape="1">
                <a:blip r:embed="rId5"/>
                <a:stretch>
                  <a:fillRect l="-15" t="-152" r="36" b="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8742174" y="4487238"/>
                <a:ext cx="62751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latin typeface="Cambria Math" panose="02040503050406030204" pitchFamily="18" charset="0"/>
                            </a:rPr>
                          </m:ctrlPr>
                        </m:sSubPr>
                        <m:e>
                          <m:r>
                            <a:rPr lang="en-US" altLang="zh-CN" sz="2000" b="0" i="1" smtClean="0">
                              <a:latin typeface="Cambria Math" panose="02040503050406030204" pitchFamily="18" charset="0"/>
                            </a:rPr>
                            <m:t>𝑄</m:t>
                          </m:r>
                        </m:e>
                        <m:sub>
                          <m:r>
                            <m:rPr>
                              <m:sty m:val="p"/>
                            </m:rPr>
                            <a:rPr lang="en-US" altLang="zh-CN" sz="2000" b="0" i="0" smtClean="0">
                              <a:latin typeface="Cambria Math" panose="02040503050406030204" pitchFamily="18" charset="0"/>
                            </a:rPr>
                            <m:t>A</m:t>
                          </m:r>
                        </m:sub>
                      </m:sSub>
                    </m:oMath>
                  </m:oMathPara>
                </a14:m>
                <a:endParaRPr lang="zh-CN" altLang="en-US" dirty="0"/>
              </a:p>
            </p:txBody>
          </p:sp>
        </mc:Choice>
        <mc:Fallback xmlns="">
          <p:sp>
            <p:nvSpPr>
              <p:cNvPr id="44" name="文本框 43"/>
              <p:cNvSpPr txBox="1">
                <a:spLocks noRot="1" noChangeAspect="1" noMove="1" noResize="1" noEditPoints="1" noAdjustHandles="1" noChangeArrowheads="1" noChangeShapeType="1" noTextEdit="1"/>
              </p:cNvSpPr>
              <p:nvPr/>
            </p:nvSpPr>
            <p:spPr>
              <a:xfrm>
                <a:off x="8742174" y="4487238"/>
                <a:ext cx="627512" cy="400110"/>
              </a:xfrm>
              <a:prstGeom prst="rect">
                <a:avLst/>
              </a:prstGeom>
              <a:blipFill rotWithShape="1">
                <a:blip r:embed="rId6"/>
                <a:stretch>
                  <a:fillRect l="-21" t="-82" r="42" b="97"/>
                </a:stretch>
              </a:blipFill>
            </p:spPr>
            <p:txBody>
              <a:bodyPr/>
              <a:lstStyle/>
              <a:p>
                <a:r>
                  <a:rPr lang="zh-CN" altLang="en-US">
                    <a:noFill/>
                  </a:rPr>
                  <a:t> </a:t>
                </a:r>
              </a:p>
            </p:txBody>
          </p:sp>
        </mc:Fallback>
      </mc:AlternateContent>
      <p:sp>
        <p:nvSpPr>
          <p:cNvPr id="45" name="文本框 44"/>
          <p:cNvSpPr txBox="1"/>
          <p:nvPr/>
        </p:nvSpPr>
        <p:spPr>
          <a:xfrm>
            <a:off x="9935089" y="4518016"/>
            <a:ext cx="776473" cy="369332"/>
          </a:xfrm>
          <a:prstGeom prst="rect">
            <a:avLst/>
          </a:prstGeom>
          <a:noFill/>
        </p:spPr>
        <p:txBody>
          <a:bodyPr wrap="square" rtlCol="0">
            <a:spAutoFit/>
          </a:bodyPr>
          <a:lstStyle/>
          <a:p>
            <a:r>
              <a:rPr lang="en-US" altLang="zh-CN" dirty="0"/>
              <a:t>Q</a:t>
            </a:r>
            <a:endParaRPr lang="zh-CN" altLang="en-US" dirty="0"/>
          </a:p>
        </p:txBody>
      </p:sp>
      <p:sp>
        <p:nvSpPr>
          <p:cNvPr id="49" name="文本框 48"/>
          <p:cNvSpPr txBox="1"/>
          <p:nvPr/>
        </p:nvSpPr>
        <p:spPr>
          <a:xfrm>
            <a:off x="6676618" y="5147762"/>
            <a:ext cx="352037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完全竞争企业的短期利润最大化</a:t>
            </a:r>
          </a:p>
        </p:txBody>
      </p:sp>
      <p:sp>
        <p:nvSpPr>
          <p:cNvPr id="2" name="TextBox 1"/>
          <p:cNvSpPr txBox="1"/>
          <p:nvPr/>
        </p:nvSpPr>
        <p:spPr>
          <a:xfrm>
            <a:off x="8752334" y="2537228"/>
            <a:ext cx="303596" cy="400110"/>
          </a:xfrm>
          <a:prstGeom prst="rect">
            <a:avLst/>
          </a:prstGeom>
          <a:noFill/>
        </p:spPr>
        <p:txBody>
          <a:bodyPr wrap="square" rtlCol="0">
            <a:spAutoFit/>
          </a:bodyPr>
          <a:lstStyle/>
          <a:p>
            <a:r>
              <a:rPr lang="en-US" altLang="zh-CN" sz="2000" dirty="0"/>
              <a:t>A</a:t>
            </a:r>
            <a:endParaRPr lang="zh-CN" altLang="en-US" sz="2000" dirty="0"/>
          </a:p>
        </p:txBody>
      </p:sp>
      <p:sp>
        <p:nvSpPr>
          <p:cNvPr id="27" name="TextBox 26"/>
          <p:cNvSpPr txBox="1"/>
          <p:nvPr/>
        </p:nvSpPr>
        <p:spPr>
          <a:xfrm>
            <a:off x="7042138" y="2537228"/>
            <a:ext cx="303596" cy="400110"/>
          </a:xfrm>
          <a:prstGeom prst="rect">
            <a:avLst/>
          </a:prstGeom>
          <a:noFill/>
        </p:spPr>
        <p:txBody>
          <a:bodyPr wrap="square" rtlCol="0">
            <a:spAutoFit/>
          </a:bodyPr>
          <a:lstStyle/>
          <a:p>
            <a:r>
              <a:rPr lang="en-US" altLang="zh-CN" sz="2000" dirty="0"/>
              <a:t>B</a:t>
            </a:r>
            <a:endParaRPr lang="zh-CN" altLang="en-US" sz="2000" dirty="0"/>
          </a:p>
        </p:txBody>
      </p:sp>
      <p:sp>
        <p:nvSpPr>
          <p:cNvPr id="28" name="Rectangle 50"/>
          <p:cNvSpPr>
            <a:spLocks noChangeArrowheads="1"/>
          </p:cNvSpPr>
          <p:nvPr/>
        </p:nvSpPr>
        <p:spPr bwMode="auto">
          <a:xfrm>
            <a:off x="5545150" y="1345668"/>
            <a:ext cx="4709214" cy="3833699"/>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pic>
        <p:nvPicPr>
          <p:cNvPr id="31" name="图片 30"/>
          <p:cNvPicPr>
            <a:picLocks noChangeAspect="1"/>
          </p:cNvPicPr>
          <p:nvPr/>
        </p:nvPicPr>
        <p:blipFill>
          <a:blip r:embed="rId7"/>
          <a:stretch>
            <a:fillRect/>
          </a:stretch>
        </p:blipFill>
        <p:spPr>
          <a:xfrm>
            <a:off x="740226" y="5598898"/>
            <a:ext cx="10386718" cy="601548"/>
          </a:xfrm>
          <a:prstGeom prst="rect">
            <a:avLst/>
          </a:prstGeom>
        </p:spPr>
      </p:pic>
      <p:pic>
        <p:nvPicPr>
          <p:cNvPr id="32" name="Picture 129" descr="GuestBk"/>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927136" y="1526747"/>
            <a:ext cx="685800" cy="598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1000"/>
                                        <p:tgtEl>
                                          <p:spTgt spid="26"/>
                                        </p:tgtEl>
                                      </p:cBhvr>
                                    </p:animEffect>
                                    <p:anim calcmode="lin" valueType="num">
                                      <p:cBhvr>
                                        <p:cTn id="17" dur="1000" fill="hold"/>
                                        <p:tgtEl>
                                          <p:spTgt spid="26"/>
                                        </p:tgtEl>
                                        <p:attrNameLst>
                                          <p:attrName>ppt_x</p:attrName>
                                        </p:attrNameLst>
                                      </p:cBhvr>
                                      <p:tavLst>
                                        <p:tav tm="0">
                                          <p:val>
                                            <p:strVal val="#ppt_x"/>
                                          </p:val>
                                        </p:tav>
                                        <p:tav tm="100000">
                                          <p:val>
                                            <p:strVal val="#ppt_x"/>
                                          </p:val>
                                        </p:tav>
                                      </p:tavLst>
                                    </p:anim>
                                    <p:anim calcmode="lin" valueType="num">
                                      <p:cBhvr>
                                        <p:cTn id="1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8"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nvPicPr>
        <p:blipFill>
          <a:blip r:embed="rId3"/>
          <a:stretch>
            <a:fillRect/>
          </a:stretch>
        </p:blipFill>
        <p:spPr>
          <a:xfrm>
            <a:off x="4882910" y="1621740"/>
            <a:ext cx="6162415" cy="4403969"/>
          </a:xfrm>
          <a:prstGeom prst="rect">
            <a:avLst/>
          </a:prstGeom>
        </p:spPr>
      </p:pic>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1736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548568" y="407137"/>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利润最大化和盈亏</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55" name="Line 4"/>
          <p:cNvSpPr>
            <a:spLocks noChangeShapeType="1"/>
          </p:cNvSpPr>
          <p:nvPr/>
        </p:nvSpPr>
        <p:spPr bwMode="auto">
          <a:xfrm flipH="1" flipV="1">
            <a:off x="5420348" y="1675613"/>
            <a:ext cx="20319" cy="3776132"/>
          </a:xfrm>
          <a:prstGeom prst="line">
            <a:avLst/>
          </a:prstGeom>
          <a:noFill/>
          <a:ln w="222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 name="Line 6"/>
          <p:cNvSpPr>
            <a:spLocks noChangeShapeType="1"/>
          </p:cNvSpPr>
          <p:nvPr/>
        </p:nvSpPr>
        <p:spPr bwMode="auto">
          <a:xfrm>
            <a:off x="5426062" y="5451745"/>
            <a:ext cx="5443948" cy="10836"/>
          </a:xfrm>
          <a:prstGeom prst="line">
            <a:avLst/>
          </a:prstGeom>
          <a:noFill/>
          <a:ln w="222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 name="Rectangle 7"/>
          <p:cNvSpPr>
            <a:spLocks noChangeArrowheads="1"/>
          </p:cNvSpPr>
          <p:nvPr/>
        </p:nvSpPr>
        <p:spPr bwMode="auto">
          <a:xfrm>
            <a:off x="10421608" y="554421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Q</a:t>
            </a:r>
          </a:p>
        </p:txBody>
      </p:sp>
      <p:sp>
        <p:nvSpPr>
          <p:cNvPr id="59" name="Rectangle 8"/>
          <p:cNvSpPr>
            <a:spLocks noChangeArrowheads="1"/>
          </p:cNvSpPr>
          <p:nvPr/>
        </p:nvSpPr>
        <p:spPr bwMode="auto">
          <a:xfrm>
            <a:off x="5173967" y="5417888"/>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O</a:t>
            </a:r>
          </a:p>
        </p:txBody>
      </p:sp>
      <p:sp>
        <p:nvSpPr>
          <p:cNvPr id="60" name="Rectangle 9"/>
          <p:cNvSpPr>
            <a:spLocks noChangeArrowheads="1"/>
          </p:cNvSpPr>
          <p:nvPr/>
        </p:nvSpPr>
        <p:spPr bwMode="auto">
          <a:xfrm>
            <a:off x="5626087" y="1675613"/>
            <a:ext cx="838200" cy="53340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solidFill>
                  <a:srgbClr val="808000"/>
                </a:solidFill>
                <a:effectLst>
                  <a:outerShdw blurRad="38100" dist="38100" dir="2700000" algn="tl">
                    <a:srgbClr val="C0C0C0"/>
                  </a:outerShdw>
                </a:effectLst>
              </a:rPr>
              <a:t>AC</a:t>
            </a:r>
          </a:p>
        </p:txBody>
      </p:sp>
      <p:grpSp>
        <p:nvGrpSpPr>
          <p:cNvPr id="61" name="Group 26"/>
          <p:cNvGrpSpPr/>
          <p:nvPr/>
        </p:nvGrpSpPr>
        <p:grpSpPr bwMode="auto">
          <a:xfrm>
            <a:off x="4967751" y="2209013"/>
            <a:ext cx="5321300" cy="3581850"/>
            <a:chOff x="-3408" y="886"/>
            <a:chExt cx="3352" cy="2202"/>
          </a:xfrm>
        </p:grpSpPr>
        <p:sp>
          <p:nvSpPr>
            <p:cNvPr id="63" name="Rectangle 28"/>
            <p:cNvSpPr>
              <a:spLocks noChangeArrowheads="1"/>
            </p:cNvSpPr>
            <p:nvPr/>
          </p:nvSpPr>
          <p:spPr bwMode="auto">
            <a:xfrm>
              <a:off x="-3408" y="2256"/>
              <a:ext cx="336" cy="288"/>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P</a:t>
              </a:r>
              <a:r>
                <a:rPr lang="en-US" altLang="zh-CN" sz="1200" dirty="0">
                  <a:effectLst>
                    <a:outerShdw blurRad="38100" dist="38100" dir="2700000" algn="tl">
                      <a:srgbClr val="C0C0C0"/>
                    </a:outerShdw>
                  </a:effectLst>
                </a:rPr>
                <a:t>2</a:t>
              </a:r>
            </a:p>
          </p:txBody>
        </p:sp>
        <p:sp>
          <p:nvSpPr>
            <p:cNvPr id="64" name="Line 29"/>
            <p:cNvSpPr>
              <a:spLocks noChangeShapeType="1"/>
            </p:cNvSpPr>
            <p:nvPr/>
          </p:nvSpPr>
          <p:spPr bwMode="auto">
            <a:xfrm>
              <a:off x="-3072" y="2400"/>
              <a:ext cx="2538" cy="1"/>
            </a:xfrm>
            <a:prstGeom prst="line">
              <a:avLst/>
            </a:prstGeom>
            <a:noFill/>
            <a:ln w="222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65" name="Rectangle 30"/>
            <p:cNvSpPr>
              <a:spLocks noChangeArrowheads="1"/>
            </p:cNvSpPr>
            <p:nvPr/>
          </p:nvSpPr>
          <p:spPr bwMode="auto">
            <a:xfrm>
              <a:off x="-392" y="2242"/>
              <a:ext cx="336" cy="288"/>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MR</a:t>
              </a:r>
              <a:r>
                <a:rPr lang="en-US" altLang="zh-CN" sz="1200" dirty="0">
                  <a:effectLst>
                    <a:outerShdw blurRad="38100" dist="38100" dir="2700000" algn="tl">
                      <a:srgbClr val="C0C0C0"/>
                    </a:outerShdw>
                  </a:effectLst>
                </a:rPr>
                <a:t>2</a:t>
              </a:r>
              <a:r>
                <a:rPr lang="en-US" altLang="zh-CN" sz="2400" dirty="0">
                  <a:effectLst>
                    <a:outerShdw blurRad="38100" dist="38100" dir="2700000" algn="tl">
                      <a:srgbClr val="C0C0C0"/>
                    </a:outerShdw>
                  </a:effectLst>
                </a:rPr>
                <a:t>=</a:t>
              </a:r>
              <a:r>
                <a:rPr lang="en-US" altLang="zh-CN" sz="1200" dirty="0">
                  <a:effectLst>
                    <a:outerShdw blurRad="38100" dist="38100" dir="2700000" algn="tl">
                      <a:srgbClr val="C0C0C0"/>
                    </a:outerShdw>
                  </a:effectLst>
                </a:rPr>
                <a:t> </a:t>
              </a:r>
              <a:r>
                <a:rPr lang="en-US" altLang="zh-CN" dirty="0">
                  <a:effectLst>
                    <a:outerShdw blurRad="38100" dist="38100" dir="2700000" algn="tl">
                      <a:srgbClr val="C0C0C0"/>
                    </a:outerShdw>
                  </a:effectLst>
                </a:rPr>
                <a:t>AR</a:t>
              </a:r>
              <a:r>
                <a:rPr lang="en-US" altLang="zh-CN" sz="1000" dirty="0">
                  <a:effectLst>
                    <a:outerShdw blurRad="38100" dist="38100" dir="2700000" algn="tl">
                      <a:srgbClr val="C0C0C0"/>
                    </a:outerShdw>
                  </a:effectLst>
                </a:rPr>
                <a:t>2</a:t>
              </a:r>
              <a:endParaRPr lang="en-US" altLang="zh-CN" sz="1200" dirty="0">
                <a:effectLst>
                  <a:outerShdw blurRad="38100" dist="38100" dir="2700000" algn="tl">
                    <a:srgbClr val="C0C0C0"/>
                  </a:outerShdw>
                </a:effectLst>
              </a:endParaRPr>
            </a:p>
          </p:txBody>
        </p:sp>
        <p:sp>
          <p:nvSpPr>
            <p:cNvPr id="66" name="Rectangle 31"/>
            <p:cNvSpPr>
              <a:spLocks noChangeArrowheads="1"/>
            </p:cNvSpPr>
            <p:nvPr/>
          </p:nvSpPr>
          <p:spPr bwMode="auto">
            <a:xfrm>
              <a:off x="-1124" y="886"/>
              <a:ext cx="336" cy="288"/>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MC</a:t>
              </a:r>
              <a:endParaRPr lang="en-US" altLang="zh-CN" sz="1200" dirty="0">
                <a:effectLst>
                  <a:outerShdw blurRad="38100" dist="38100" dir="2700000" algn="tl">
                    <a:srgbClr val="C0C0C0"/>
                  </a:outerShdw>
                </a:effectLst>
              </a:endParaRPr>
            </a:p>
          </p:txBody>
        </p:sp>
        <p:sp>
          <p:nvSpPr>
            <p:cNvPr id="68" name="Rectangle 33"/>
            <p:cNvSpPr>
              <a:spLocks noChangeArrowheads="1"/>
            </p:cNvSpPr>
            <p:nvPr/>
          </p:nvSpPr>
          <p:spPr bwMode="auto">
            <a:xfrm>
              <a:off x="-1763" y="2855"/>
              <a:ext cx="298" cy="233"/>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Q</a:t>
              </a:r>
              <a:r>
                <a:rPr lang="en-US" altLang="zh-CN" sz="1200" dirty="0">
                  <a:effectLst>
                    <a:outerShdw blurRad="38100" dist="38100" dir="2700000" algn="tl">
                      <a:srgbClr val="C0C0C0"/>
                    </a:outerShdw>
                  </a:effectLst>
                </a:rPr>
                <a:t>1</a:t>
              </a:r>
            </a:p>
          </p:txBody>
        </p:sp>
      </p:grpSp>
      <p:grpSp>
        <p:nvGrpSpPr>
          <p:cNvPr id="69" name="Group 34"/>
          <p:cNvGrpSpPr/>
          <p:nvPr/>
        </p:nvGrpSpPr>
        <p:grpSpPr bwMode="auto">
          <a:xfrm>
            <a:off x="4967751" y="3551897"/>
            <a:ext cx="5303838" cy="2349500"/>
            <a:chOff x="-3095" y="2795"/>
            <a:chExt cx="3341" cy="1480"/>
          </a:xfrm>
        </p:grpSpPr>
        <p:sp>
          <p:nvSpPr>
            <p:cNvPr id="70" name="Line 35"/>
            <p:cNvSpPr>
              <a:spLocks noChangeShapeType="1"/>
            </p:cNvSpPr>
            <p:nvPr/>
          </p:nvSpPr>
          <p:spPr bwMode="auto">
            <a:xfrm>
              <a:off x="-1383" y="2978"/>
              <a:ext cx="21" cy="1061"/>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72" name="Rectangle 37"/>
            <p:cNvSpPr>
              <a:spLocks noChangeArrowheads="1"/>
            </p:cNvSpPr>
            <p:nvPr/>
          </p:nvSpPr>
          <p:spPr bwMode="auto">
            <a:xfrm>
              <a:off x="-3095" y="2806"/>
              <a:ext cx="336" cy="288"/>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P</a:t>
              </a:r>
              <a:r>
                <a:rPr lang="en-US" altLang="zh-CN" sz="1200" dirty="0">
                  <a:effectLst>
                    <a:outerShdw blurRad="38100" dist="38100" dir="2700000" algn="tl">
                      <a:srgbClr val="C0C0C0"/>
                    </a:outerShdw>
                  </a:effectLst>
                </a:rPr>
                <a:t>1</a:t>
              </a:r>
            </a:p>
          </p:txBody>
        </p:sp>
        <p:sp>
          <p:nvSpPr>
            <p:cNvPr id="73" name="Line 38"/>
            <p:cNvSpPr>
              <a:spLocks noChangeShapeType="1"/>
            </p:cNvSpPr>
            <p:nvPr/>
          </p:nvSpPr>
          <p:spPr bwMode="auto">
            <a:xfrm flipV="1">
              <a:off x="-2814" y="2929"/>
              <a:ext cx="2549" cy="10"/>
            </a:xfrm>
            <a:prstGeom prst="line">
              <a:avLst/>
            </a:prstGeom>
            <a:noFill/>
            <a:ln w="22225">
              <a:solidFill>
                <a:schemeClr val="accent3">
                  <a:lumMod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74" name="Rectangle 39"/>
            <p:cNvSpPr>
              <a:spLocks noChangeArrowheads="1"/>
            </p:cNvSpPr>
            <p:nvPr/>
          </p:nvSpPr>
          <p:spPr bwMode="auto">
            <a:xfrm>
              <a:off x="-90" y="2795"/>
              <a:ext cx="336" cy="288"/>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MR</a:t>
              </a:r>
              <a:r>
                <a:rPr lang="en-US" altLang="zh-CN" sz="1200" dirty="0">
                  <a:effectLst>
                    <a:outerShdw blurRad="38100" dist="38100" dir="2700000" algn="tl">
                      <a:srgbClr val="C0C0C0"/>
                    </a:outerShdw>
                  </a:effectLst>
                </a:rPr>
                <a:t>1 </a:t>
              </a:r>
              <a:r>
                <a:rPr lang="en-US" altLang="zh-CN" sz="2400" dirty="0">
                  <a:effectLst>
                    <a:outerShdw blurRad="38100" dist="38100" dir="2700000" algn="tl">
                      <a:srgbClr val="C0C0C0"/>
                    </a:outerShdw>
                  </a:effectLst>
                </a:rPr>
                <a:t>=</a:t>
              </a:r>
              <a:r>
                <a:rPr lang="en-US" altLang="zh-CN" sz="1200" dirty="0">
                  <a:effectLst>
                    <a:outerShdw blurRad="38100" dist="38100" dir="2700000" algn="tl">
                      <a:srgbClr val="C0C0C0"/>
                    </a:outerShdw>
                  </a:effectLst>
                </a:rPr>
                <a:t> </a:t>
              </a:r>
              <a:r>
                <a:rPr lang="en-US" altLang="zh-CN" dirty="0">
                  <a:effectLst>
                    <a:outerShdw blurRad="38100" dist="38100" dir="2700000" algn="tl">
                      <a:srgbClr val="C0C0C0"/>
                    </a:outerShdw>
                  </a:effectLst>
                </a:rPr>
                <a:t>AR</a:t>
              </a:r>
              <a:r>
                <a:rPr lang="en-US" altLang="zh-CN" sz="1000" dirty="0">
                  <a:effectLst>
                    <a:outerShdw blurRad="38100" dist="38100" dir="2700000" algn="tl">
                      <a:srgbClr val="C0C0C0"/>
                    </a:outerShdw>
                  </a:effectLst>
                </a:rPr>
                <a:t>1</a:t>
              </a:r>
              <a:endParaRPr lang="en-US" altLang="zh-CN" sz="1200" dirty="0">
                <a:effectLst>
                  <a:outerShdw blurRad="38100" dist="38100" dir="2700000" algn="tl">
                    <a:srgbClr val="C0C0C0"/>
                  </a:outerShdw>
                </a:effectLst>
              </a:endParaRPr>
            </a:p>
          </p:txBody>
        </p:sp>
        <p:sp>
          <p:nvSpPr>
            <p:cNvPr id="76" name="Rectangle 41"/>
            <p:cNvSpPr>
              <a:spLocks noChangeArrowheads="1"/>
            </p:cNvSpPr>
            <p:nvPr/>
          </p:nvSpPr>
          <p:spPr bwMode="auto">
            <a:xfrm>
              <a:off x="-987" y="3987"/>
              <a:ext cx="336" cy="288"/>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Q</a:t>
              </a:r>
              <a:r>
                <a:rPr lang="en-US" altLang="zh-CN" sz="1200" dirty="0">
                  <a:effectLst>
                    <a:outerShdw blurRad="38100" dist="38100" dir="2700000" algn="tl">
                      <a:srgbClr val="C0C0C0"/>
                    </a:outerShdw>
                  </a:effectLst>
                </a:rPr>
                <a:t>0</a:t>
              </a:r>
            </a:p>
          </p:txBody>
        </p:sp>
      </p:grpSp>
      <p:sp>
        <p:nvSpPr>
          <p:cNvPr id="77" name="Freeform 42"/>
          <p:cNvSpPr/>
          <p:nvPr/>
        </p:nvSpPr>
        <p:spPr bwMode="auto">
          <a:xfrm>
            <a:off x="5840082" y="2161883"/>
            <a:ext cx="3477595" cy="1622656"/>
          </a:xfrm>
          <a:custGeom>
            <a:avLst/>
            <a:gdLst>
              <a:gd name="T0" fmla="*/ 0 w 2204"/>
              <a:gd name="T1" fmla="*/ 0 h 985"/>
              <a:gd name="T2" fmla="*/ 240 w 2204"/>
              <a:gd name="T3" fmla="*/ 480 h 985"/>
              <a:gd name="T4" fmla="*/ 752 w 2204"/>
              <a:gd name="T5" fmla="*/ 900 h 985"/>
              <a:gd name="T6" fmla="*/ 1444 w 2204"/>
              <a:gd name="T7" fmla="*/ 928 h 985"/>
              <a:gd name="T8" fmla="*/ 1924 w 2204"/>
              <a:gd name="T9" fmla="*/ 560 h 985"/>
              <a:gd name="T10" fmla="*/ 2204 w 2204"/>
              <a:gd name="T11" fmla="*/ 96 h 985"/>
            </a:gdLst>
            <a:ahLst/>
            <a:cxnLst>
              <a:cxn ang="0">
                <a:pos x="T0" y="T1"/>
              </a:cxn>
              <a:cxn ang="0">
                <a:pos x="T2" y="T3"/>
              </a:cxn>
              <a:cxn ang="0">
                <a:pos x="T4" y="T5"/>
              </a:cxn>
              <a:cxn ang="0">
                <a:pos x="T6" y="T7"/>
              </a:cxn>
              <a:cxn ang="0">
                <a:pos x="T8" y="T9"/>
              </a:cxn>
              <a:cxn ang="0">
                <a:pos x="T10" y="T11"/>
              </a:cxn>
            </a:cxnLst>
            <a:rect l="0" t="0" r="r" b="b"/>
            <a:pathLst>
              <a:path w="2204" h="985">
                <a:moveTo>
                  <a:pt x="0" y="0"/>
                </a:moveTo>
                <a:cubicBezTo>
                  <a:pt x="52" y="164"/>
                  <a:pt x="115" y="330"/>
                  <a:pt x="240" y="480"/>
                </a:cubicBezTo>
                <a:cubicBezTo>
                  <a:pt x="365" y="630"/>
                  <a:pt x="551" y="825"/>
                  <a:pt x="752" y="900"/>
                </a:cubicBezTo>
                <a:cubicBezTo>
                  <a:pt x="953" y="975"/>
                  <a:pt x="1249" y="985"/>
                  <a:pt x="1444" y="928"/>
                </a:cubicBezTo>
                <a:cubicBezTo>
                  <a:pt x="1639" y="871"/>
                  <a:pt x="1797" y="699"/>
                  <a:pt x="1924" y="560"/>
                </a:cubicBezTo>
                <a:cubicBezTo>
                  <a:pt x="2051" y="421"/>
                  <a:pt x="2146" y="193"/>
                  <a:pt x="2204" y="96"/>
                </a:cubicBezTo>
              </a:path>
            </a:pathLst>
          </a:custGeom>
          <a:ln w="25400">
            <a:headEnd type="none" w="med" len="med"/>
            <a:tailEnd type="none" w="med" len="med"/>
          </a:ln>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5"/>
          </a:lnRef>
          <a:fillRef idx="0">
            <a:schemeClr val="accent5"/>
          </a:fillRef>
          <a:effectRef idx="2">
            <a:schemeClr val="accent5"/>
          </a:effectRef>
          <a:fontRef idx="minor">
            <a:schemeClr val="tx1"/>
          </a:fontRef>
        </p:style>
        <p:txBody>
          <a:bodyPr lIns="90000" tIns="46800" rIns="90000" bIns="46800" anchor="ctr"/>
          <a:lstStyle/>
          <a:p>
            <a:endParaRPr lang="zh-CN" altLang="en-US"/>
          </a:p>
        </p:txBody>
      </p:sp>
      <p:sp>
        <p:nvSpPr>
          <p:cNvPr id="88" name="Freeform 17"/>
          <p:cNvSpPr/>
          <p:nvPr/>
        </p:nvSpPr>
        <p:spPr bwMode="auto">
          <a:xfrm>
            <a:off x="6021218" y="2326588"/>
            <a:ext cx="2706210" cy="2461335"/>
          </a:xfrm>
          <a:custGeom>
            <a:avLst/>
            <a:gdLst>
              <a:gd name="T0" fmla="*/ 0 w 736"/>
              <a:gd name="T1" fmla="*/ 1176 h 1176"/>
              <a:gd name="T2" fmla="*/ 215 w 736"/>
              <a:gd name="T3" fmla="*/ 1029 h 1176"/>
              <a:gd name="T4" fmla="*/ 402 w 736"/>
              <a:gd name="T5" fmla="*/ 788 h 1176"/>
              <a:gd name="T6" fmla="*/ 469 w 736"/>
              <a:gd name="T7" fmla="*/ 654 h 1176"/>
              <a:gd name="T8" fmla="*/ 630 w 736"/>
              <a:gd name="T9" fmla="*/ 279 h 1176"/>
              <a:gd name="T10" fmla="*/ 736 w 736"/>
              <a:gd name="T11" fmla="*/ 0 h 1176"/>
            </a:gdLst>
            <a:ahLst/>
            <a:cxnLst>
              <a:cxn ang="0">
                <a:pos x="T0" y="T1"/>
              </a:cxn>
              <a:cxn ang="0">
                <a:pos x="T2" y="T3"/>
              </a:cxn>
              <a:cxn ang="0">
                <a:pos x="T4" y="T5"/>
              </a:cxn>
              <a:cxn ang="0">
                <a:pos x="T6" y="T7"/>
              </a:cxn>
              <a:cxn ang="0">
                <a:pos x="T8" y="T9"/>
              </a:cxn>
              <a:cxn ang="0">
                <a:pos x="T10" y="T11"/>
              </a:cxn>
            </a:cxnLst>
            <a:rect l="0" t="0" r="r" b="b"/>
            <a:pathLst>
              <a:path w="736" h="1176">
                <a:moveTo>
                  <a:pt x="0" y="1176"/>
                </a:moveTo>
                <a:cubicBezTo>
                  <a:pt x="36" y="1151"/>
                  <a:pt x="148" y="1094"/>
                  <a:pt x="215" y="1029"/>
                </a:cubicBezTo>
                <a:cubicBezTo>
                  <a:pt x="282" y="964"/>
                  <a:pt x="360" y="851"/>
                  <a:pt x="402" y="788"/>
                </a:cubicBezTo>
                <a:cubicBezTo>
                  <a:pt x="444" y="725"/>
                  <a:pt x="431" y="739"/>
                  <a:pt x="469" y="654"/>
                </a:cubicBezTo>
                <a:cubicBezTo>
                  <a:pt x="507" y="569"/>
                  <a:pt x="585" y="388"/>
                  <a:pt x="630" y="279"/>
                </a:cubicBezTo>
                <a:cubicBezTo>
                  <a:pt x="675" y="170"/>
                  <a:pt x="714" y="58"/>
                  <a:pt x="736" y="0"/>
                </a:cubicBezTo>
              </a:path>
            </a:pathLst>
          </a:custGeom>
          <a:ln w="25400">
            <a:solidFill>
              <a:srgbClr val="FF0000"/>
            </a:solidFill>
            <a:headEnd type="none" w="med" len="med"/>
            <a:tailEnd type="none" w="med" len="med"/>
          </a:ln>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4"/>
          </a:lnRef>
          <a:fillRef idx="0">
            <a:schemeClr val="accent4"/>
          </a:fillRef>
          <a:effectRef idx="2">
            <a:schemeClr val="accent4"/>
          </a:effectRef>
          <a:fontRef idx="minor">
            <a:schemeClr val="tx1"/>
          </a:fontRef>
        </p:style>
        <p:txBody>
          <a:bodyPr lIns="90000" tIns="46800" rIns="90000" bIns="46800" anchor="ctr"/>
          <a:lstStyle/>
          <a:p>
            <a:endParaRPr lang="zh-CN" altLang="en-US" dirty="0"/>
          </a:p>
        </p:txBody>
      </p:sp>
      <p:grpSp>
        <p:nvGrpSpPr>
          <p:cNvPr id="90" name="Group 26"/>
          <p:cNvGrpSpPr/>
          <p:nvPr/>
        </p:nvGrpSpPr>
        <p:grpSpPr bwMode="auto">
          <a:xfrm>
            <a:off x="4982832" y="2399010"/>
            <a:ext cx="5972175" cy="3391535"/>
            <a:chOff x="-3356" y="2208"/>
            <a:chExt cx="3762" cy="2085"/>
          </a:xfrm>
        </p:grpSpPr>
        <p:sp>
          <p:nvSpPr>
            <p:cNvPr id="91" name="Rectangle 28"/>
            <p:cNvSpPr>
              <a:spLocks noChangeArrowheads="1"/>
            </p:cNvSpPr>
            <p:nvPr/>
          </p:nvSpPr>
          <p:spPr bwMode="auto">
            <a:xfrm>
              <a:off x="-3356" y="2266"/>
              <a:ext cx="336" cy="288"/>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P</a:t>
              </a:r>
              <a:r>
                <a:rPr lang="en-US" altLang="zh-CN" sz="1200" dirty="0">
                  <a:effectLst>
                    <a:outerShdw blurRad="38100" dist="38100" dir="2700000" algn="tl">
                      <a:srgbClr val="C0C0C0"/>
                    </a:outerShdw>
                  </a:effectLst>
                </a:rPr>
                <a:t>0</a:t>
              </a:r>
            </a:p>
          </p:txBody>
        </p:sp>
        <p:sp>
          <p:nvSpPr>
            <p:cNvPr id="92" name="Line 29"/>
            <p:cNvSpPr>
              <a:spLocks noChangeShapeType="1"/>
            </p:cNvSpPr>
            <p:nvPr/>
          </p:nvSpPr>
          <p:spPr bwMode="auto">
            <a:xfrm>
              <a:off x="-3072" y="2400"/>
              <a:ext cx="2606" cy="11"/>
            </a:xfrm>
            <a:prstGeom prst="line">
              <a:avLst/>
            </a:prstGeom>
            <a:noFill/>
            <a:ln w="22225">
              <a:solidFill>
                <a:schemeClr val="accent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93" name="Rectangle 30"/>
            <p:cNvSpPr>
              <a:spLocks noChangeArrowheads="1"/>
            </p:cNvSpPr>
            <p:nvPr/>
          </p:nvSpPr>
          <p:spPr bwMode="auto">
            <a:xfrm>
              <a:off x="-347" y="2208"/>
              <a:ext cx="753" cy="36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MR</a:t>
              </a:r>
              <a:r>
                <a:rPr lang="en-US" altLang="zh-CN" sz="1200" dirty="0">
                  <a:effectLst>
                    <a:outerShdw blurRad="38100" dist="38100" dir="2700000" algn="tl">
                      <a:srgbClr val="C0C0C0"/>
                    </a:outerShdw>
                  </a:effectLst>
                </a:rPr>
                <a:t>0 </a:t>
              </a:r>
              <a:r>
                <a:rPr lang="en-US" altLang="zh-CN" sz="2400" dirty="0">
                  <a:effectLst>
                    <a:outerShdw blurRad="38100" dist="38100" dir="2700000" algn="tl">
                      <a:srgbClr val="C0C0C0"/>
                    </a:outerShdw>
                  </a:effectLst>
                </a:rPr>
                <a:t>=</a:t>
              </a:r>
              <a:r>
                <a:rPr lang="en-US" altLang="zh-CN" sz="1200" dirty="0">
                  <a:effectLst>
                    <a:outerShdw blurRad="38100" dist="38100" dir="2700000" algn="tl">
                      <a:srgbClr val="C0C0C0"/>
                    </a:outerShdw>
                  </a:effectLst>
                </a:rPr>
                <a:t> </a:t>
              </a:r>
              <a:r>
                <a:rPr lang="en-US" altLang="zh-CN" dirty="0">
                  <a:effectLst>
                    <a:outerShdw blurRad="38100" dist="38100" dir="2700000" algn="tl">
                      <a:srgbClr val="C0C0C0"/>
                    </a:outerShdw>
                  </a:effectLst>
                </a:rPr>
                <a:t>AR</a:t>
              </a:r>
              <a:r>
                <a:rPr lang="en-US" altLang="zh-CN" sz="1000" dirty="0">
                  <a:effectLst>
                    <a:outerShdw blurRad="38100" dist="38100" dir="2700000" algn="tl">
                      <a:srgbClr val="C0C0C0"/>
                    </a:outerShdw>
                  </a:effectLst>
                </a:rPr>
                <a:t>0</a:t>
              </a:r>
              <a:endParaRPr lang="en-US" altLang="zh-CN" sz="1200" dirty="0">
                <a:effectLst>
                  <a:outerShdw blurRad="38100" dist="38100" dir="2700000" algn="tl">
                    <a:srgbClr val="C0C0C0"/>
                  </a:outerShdw>
                </a:effectLst>
              </a:endParaRPr>
            </a:p>
          </p:txBody>
        </p:sp>
        <p:sp>
          <p:nvSpPr>
            <p:cNvPr id="95" name="Line 32"/>
            <p:cNvSpPr>
              <a:spLocks noChangeShapeType="1"/>
            </p:cNvSpPr>
            <p:nvPr/>
          </p:nvSpPr>
          <p:spPr bwMode="auto">
            <a:xfrm>
              <a:off x="-1151" y="2435"/>
              <a:ext cx="12" cy="1641"/>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96" name="Rectangle 33"/>
            <p:cNvSpPr>
              <a:spLocks noChangeArrowheads="1"/>
            </p:cNvSpPr>
            <p:nvPr/>
          </p:nvSpPr>
          <p:spPr bwMode="auto">
            <a:xfrm>
              <a:off x="-2649" y="4060"/>
              <a:ext cx="361" cy="233"/>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Q</a:t>
              </a:r>
              <a:r>
                <a:rPr lang="en-US" altLang="zh-CN" sz="1200" dirty="0">
                  <a:effectLst>
                    <a:outerShdw blurRad="38100" dist="38100" dir="2700000" algn="tl">
                      <a:srgbClr val="C0C0C0"/>
                    </a:outerShdw>
                  </a:effectLst>
                </a:rPr>
                <a:t>2</a:t>
              </a:r>
            </a:p>
          </p:txBody>
        </p:sp>
      </p:grpSp>
      <p:sp>
        <p:nvSpPr>
          <p:cNvPr id="97" name="文本框 96"/>
          <p:cNvSpPr txBox="1"/>
          <p:nvPr/>
        </p:nvSpPr>
        <p:spPr>
          <a:xfrm>
            <a:off x="6644944" y="6184569"/>
            <a:ext cx="393161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利润最大化产量上的盈亏</a:t>
            </a:r>
          </a:p>
        </p:txBody>
      </p:sp>
      <p:sp>
        <p:nvSpPr>
          <p:cNvPr id="34" name="Line 32"/>
          <p:cNvSpPr>
            <a:spLocks noChangeShapeType="1"/>
          </p:cNvSpPr>
          <p:nvPr/>
        </p:nvSpPr>
        <p:spPr bwMode="auto">
          <a:xfrm flipH="1">
            <a:off x="6295554" y="3098080"/>
            <a:ext cx="0" cy="2353666"/>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35" name="Line 32"/>
          <p:cNvSpPr>
            <a:spLocks noChangeShapeType="1"/>
          </p:cNvSpPr>
          <p:nvPr/>
        </p:nvSpPr>
        <p:spPr bwMode="auto">
          <a:xfrm flipH="1" flipV="1">
            <a:off x="5440667" y="3087744"/>
            <a:ext cx="816731" cy="6369"/>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2" name="文本框 1"/>
          <p:cNvSpPr txBox="1"/>
          <p:nvPr/>
        </p:nvSpPr>
        <p:spPr>
          <a:xfrm>
            <a:off x="6261330" y="2722160"/>
            <a:ext cx="538163" cy="375920"/>
          </a:xfrm>
          <a:prstGeom prst="rect">
            <a:avLst/>
          </a:prstGeom>
          <a:noFill/>
        </p:spPr>
        <p:txBody>
          <a:bodyPr wrap="square" rtlCol="0">
            <a:spAutoFit/>
          </a:bodyPr>
          <a:lstStyle/>
          <a:p>
            <a:r>
              <a:rPr lang="en-US" altLang="zh-CN" dirty="0"/>
              <a:t>C</a:t>
            </a:r>
            <a:endParaRPr lang="zh-CN" altLang="en-US" dirty="0"/>
          </a:p>
        </p:txBody>
      </p:sp>
      <p:sp>
        <p:nvSpPr>
          <p:cNvPr id="3" name="文本框 2"/>
          <p:cNvSpPr txBox="1"/>
          <p:nvPr/>
        </p:nvSpPr>
        <p:spPr>
          <a:xfrm>
            <a:off x="6287327" y="4670037"/>
            <a:ext cx="303165" cy="369332"/>
          </a:xfrm>
          <a:prstGeom prst="rect">
            <a:avLst/>
          </a:prstGeom>
          <a:noFill/>
        </p:spPr>
        <p:txBody>
          <a:bodyPr wrap="square" rtlCol="0">
            <a:spAutoFit/>
          </a:bodyPr>
          <a:lstStyle/>
          <a:p>
            <a:r>
              <a:rPr lang="en-US" altLang="zh-CN" dirty="0"/>
              <a:t>D</a:t>
            </a:r>
            <a:endParaRPr lang="zh-CN" altLang="en-US" dirty="0"/>
          </a:p>
        </p:txBody>
      </p:sp>
      <mc:AlternateContent xmlns:mc="http://schemas.openxmlformats.org/markup-compatibility/2006" xmlns:a14="http://schemas.microsoft.com/office/drawing/2010/main">
        <mc:Choice Requires="a14">
          <p:sp>
            <p:nvSpPr>
              <p:cNvPr id="7" name="文本框 6"/>
              <p:cNvSpPr txBox="1"/>
              <p:nvPr/>
            </p:nvSpPr>
            <p:spPr>
              <a:xfrm>
                <a:off x="4971264" y="2780242"/>
                <a:ext cx="346232" cy="3859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0" smtClean="0">
                              <a:latin typeface="Cambria Math" panose="02040503050406030204" pitchFamily="18" charset="0"/>
                            </a:rPr>
                            <m:t>2</m:t>
                          </m:r>
                        </m:sub>
                        <m:sup>
                          <m:r>
                            <a:rPr lang="en-US" altLang="zh-CN" i="1" smtClean="0">
                              <a:latin typeface="Cambria Math" panose="02040503050406030204" pitchFamily="18" charset="0"/>
                            </a:rPr>
                            <m:t>′</m:t>
                          </m:r>
                        </m:sup>
                      </m:sSubSup>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971264" y="2780242"/>
                <a:ext cx="346232" cy="385939"/>
              </a:xfrm>
              <a:prstGeom prst="rect">
                <a:avLst/>
              </a:prstGeom>
              <a:blipFill rotWithShape="1">
                <a:blip r:embed="rId4"/>
                <a:stretch>
                  <a:fillRect l="-140" t="-55" r="2" b="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4971739" y="3200745"/>
                <a:ext cx="345757" cy="3859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latin typeface="Cambria Math" panose="02040503050406030204" pitchFamily="18" charset="0"/>
                            </a:rPr>
                          </m:ctrlPr>
                        </m:sSubSupPr>
                        <m:e>
                          <m:r>
                            <a:rPr lang="en-US" altLang="zh-CN" b="0" i="1" smtClean="0">
                              <a:latin typeface="Cambria Math" panose="02040503050406030204" pitchFamily="18" charset="0"/>
                            </a:rPr>
                            <m:t>𝑃</m:t>
                          </m:r>
                        </m:e>
                        <m:sub>
                          <m:r>
                            <a:rPr lang="zh-CN" altLang="en-US" i="0">
                              <a:latin typeface="Cambria Math" panose="02040503050406030204" pitchFamily="18" charset="0"/>
                            </a:rPr>
                            <m:t>0</m:t>
                          </m:r>
                        </m:sub>
                        <m:sup>
                          <m:r>
                            <a:rPr lang="en-US" altLang="zh-CN" i="1" smtClean="0">
                              <a:latin typeface="Cambria Math" panose="02040503050406030204" pitchFamily="18" charset="0"/>
                            </a:rPr>
                            <m:t>′</m:t>
                          </m:r>
                        </m:sup>
                      </m:sSubSup>
                    </m:oMath>
                  </m:oMathPara>
                </a14:m>
                <a:endParaRPr lang="zh-CN" altLang="en-US" dirty="0"/>
              </a:p>
            </p:txBody>
          </p:sp>
        </mc:Choice>
        <mc:Fallback xmlns="">
          <p:sp>
            <p:nvSpPr>
              <p:cNvPr id="39" name="文本框 38"/>
              <p:cNvSpPr txBox="1">
                <a:spLocks noRot="1" noChangeAspect="1" noMove="1" noResize="1" noEditPoints="1" noAdjustHandles="1" noChangeArrowheads="1" noChangeShapeType="1" noTextEdit="1"/>
              </p:cNvSpPr>
              <p:nvPr/>
            </p:nvSpPr>
            <p:spPr>
              <a:xfrm>
                <a:off x="4971739" y="3200745"/>
                <a:ext cx="345757" cy="385939"/>
              </a:xfrm>
              <a:prstGeom prst="rect">
                <a:avLst/>
              </a:prstGeom>
              <a:blipFill rotWithShape="1">
                <a:blip r:embed="rId5"/>
                <a:stretch>
                  <a:fillRect l="-94" t="-89" r="2" b="53"/>
                </a:stretch>
              </a:blipFill>
            </p:spPr>
            <p:txBody>
              <a:bodyPr/>
              <a:lstStyle/>
              <a:p>
                <a:r>
                  <a:rPr lang="zh-CN" altLang="en-US">
                    <a:noFill/>
                  </a:rPr>
                  <a:t> </a:t>
                </a:r>
              </a:p>
            </p:txBody>
          </p:sp>
        </mc:Fallback>
      </mc:AlternateContent>
      <p:sp>
        <p:nvSpPr>
          <p:cNvPr id="8" name="文本框 7"/>
          <p:cNvSpPr txBox="1"/>
          <p:nvPr/>
        </p:nvSpPr>
        <p:spPr>
          <a:xfrm>
            <a:off x="7694345" y="3727389"/>
            <a:ext cx="304958" cy="369332"/>
          </a:xfrm>
          <a:prstGeom prst="rect">
            <a:avLst/>
          </a:prstGeom>
          <a:noFill/>
        </p:spPr>
        <p:txBody>
          <a:bodyPr wrap="square" rtlCol="0">
            <a:spAutoFit/>
          </a:bodyPr>
          <a:lstStyle/>
          <a:p>
            <a:r>
              <a:rPr lang="en-US" altLang="zh-CN" dirty="0"/>
              <a:t>E</a:t>
            </a:r>
            <a:endParaRPr lang="zh-CN" altLang="en-US" dirty="0"/>
          </a:p>
        </p:txBody>
      </p:sp>
      <p:sp>
        <p:nvSpPr>
          <p:cNvPr id="10" name="文本框 9"/>
          <p:cNvSpPr txBox="1"/>
          <p:nvPr/>
        </p:nvSpPr>
        <p:spPr>
          <a:xfrm>
            <a:off x="8171168" y="2419725"/>
            <a:ext cx="556260" cy="369332"/>
          </a:xfrm>
          <a:prstGeom prst="rect">
            <a:avLst/>
          </a:prstGeom>
          <a:noFill/>
        </p:spPr>
        <p:txBody>
          <a:bodyPr wrap="square" rtlCol="0">
            <a:spAutoFit/>
          </a:bodyPr>
          <a:lstStyle/>
          <a:p>
            <a:r>
              <a:rPr lang="en-US" altLang="zh-CN" dirty="0"/>
              <a:t>A</a:t>
            </a:r>
            <a:endParaRPr lang="zh-CN" altLang="en-US" dirty="0"/>
          </a:p>
        </p:txBody>
      </p:sp>
      <p:sp>
        <p:nvSpPr>
          <p:cNvPr id="11" name="文本框 10"/>
          <p:cNvSpPr txBox="1"/>
          <p:nvPr/>
        </p:nvSpPr>
        <p:spPr>
          <a:xfrm>
            <a:off x="8526731" y="3370615"/>
            <a:ext cx="552786" cy="369332"/>
          </a:xfrm>
          <a:prstGeom prst="rect">
            <a:avLst/>
          </a:prstGeom>
          <a:noFill/>
        </p:spPr>
        <p:txBody>
          <a:bodyPr wrap="square" rtlCol="0">
            <a:spAutoFit/>
          </a:bodyPr>
          <a:lstStyle/>
          <a:p>
            <a:r>
              <a:rPr lang="en-US" altLang="zh-CN" dirty="0"/>
              <a:t>B</a:t>
            </a:r>
            <a:endParaRPr lang="zh-CN" altLang="en-US" dirty="0"/>
          </a:p>
        </p:txBody>
      </p:sp>
      <p:sp>
        <p:nvSpPr>
          <p:cNvPr id="43" name="Line 32"/>
          <p:cNvSpPr>
            <a:spLocks noChangeShapeType="1"/>
          </p:cNvSpPr>
          <p:nvPr/>
        </p:nvSpPr>
        <p:spPr bwMode="auto">
          <a:xfrm flipH="1" flipV="1">
            <a:off x="5420188" y="3448096"/>
            <a:ext cx="3036412" cy="27744"/>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46" name="Rectangle 107" descr="5%"/>
          <p:cNvSpPr>
            <a:spLocks noChangeArrowheads="1"/>
          </p:cNvSpPr>
          <p:nvPr/>
        </p:nvSpPr>
        <p:spPr bwMode="auto">
          <a:xfrm>
            <a:off x="1082808" y="1816784"/>
            <a:ext cx="3095787" cy="787607"/>
          </a:xfrm>
          <a:prstGeom prst="rect">
            <a:avLst/>
          </a:prstGeom>
          <a:pattFill prst="pct5">
            <a:fgClr>
              <a:srgbClr val="FF9900"/>
            </a:fgClr>
            <a:bgClr>
              <a:schemeClr val="bg1"/>
            </a:bgClr>
          </a:pattFill>
          <a:ln w="19050">
            <a:solidFill>
              <a:schemeClr val="accent5"/>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algn="ctr">
              <a:lnSpc>
                <a:spcPct val="70000"/>
              </a:lnSpc>
            </a:pPr>
            <a:r>
              <a:rPr lang="zh-CN" altLang="en-US" sz="2400" b="1"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企业盈亏情况</a:t>
            </a:r>
          </a:p>
        </p:txBody>
      </p:sp>
      <p:graphicFrame>
        <p:nvGraphicFramePr>
          <p:cNvPr id="50" name="图示 49"/>
          <p:cNvGraphicFramePr/>
          <p:nvPr/>
        </p:nvGraphicFramePr>
        <p:xfrm>
          <a:off x="687424" y="2799825"/>
          <a:ext cx="4023806" cy="31717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4" name="文本框 13"/>
          <p:cNvSpPr txBox="1"/>
          <p:nvPr/>
        </p:nvSpPr>
        <p:spPr>
          <a:xfrm>
            <a:off x="3955422" y="3367231"/>
            <a:ext cx="461665" cy="2449044"/>
          </a:xfrm>
          <a:prstGeom prst="rect">
            <a:avLst/>
          </a:prstGeom>
          <a:noFill/>
        </p:spPr>
        <p:txBody>
          <a:bodyPr vert="eaVert" wrap="square" rtlCol="0">
            <a:spAutoFit/>
          </a:bodyPr>
          <a:lstStyle/>
          <a:p>
            <a:r>
              <a:rPr lang="zh-CN" altLang="en-US" dirty="0">
                <a:latin typeface="微软雅黑" panose="020B0503020204020204" pitchFamily="34" charset="-122"/>
                <a:ea typeface="微软雅黑" panose="020B0503020204020204" pitchFamily="34" charset="-122"/>
              </a:rPr>
              <a:t>平均收益小于平均成本</a:t>
            </a:r>
            <a:endParaRPr lang="zh-CN" altLang="en-US" dirty="0"/>
          </a:p>
        </p:txBody>
      </p:sp>
      <p:sp>
        <p:nvSpPr>
          <p:cNvPr id="54" name="文本框 53"/>
          <p:cNvSpPr txBox="1"/>
          <p:nvPr/>
        </p:nvSpPr>
        <p:spPr>
          <a:xfrm>
            <a:off x="2541382" y="3324618"/>
            <a:ext cx="461665" cy="2449044"/>
          </a:xfrm>
          <a:prstGeom prst="rect">
            <a:avLst/>
          </a:prstGeom>
          <a:noFill/>
        </p:spPr>
        <p:txBody>
          <a:bodyPr vert="eaVert" wrap="square" rtlCol="0">
            <a:spAutoFit/>
          </a:bodyPr>
          <a:lstStyle/>
          <a:p>
            <a:r>
              <a:rPr lang="zh-CN" altLang="en-US" dirty="0">
                <a:latin typeface="微软雅黑" panose="020B0503020204020204" pitchFamily="34" charset="-122"/>
                <a:ea typeface="微软雅黑" panose="020B0503020204020204" pitchFamily="34" charset="-122"/>
              </a:rPr>
              <a:t>平均收益等于平均成本</a:t>
            </a:r>
            <a:endParaRPr lang="zh-CN" altLang="en-US" dirty="0"/>
          </a:p>
        </p:txBody>
      </p:sp>
      <p:sp>
        <p:nvSpPr>
          <p:cNvPr id="62" name="文本框 61"/>
          <p:cNvSpPr txBox="1"/>
          <p:nvPr/>
        </p:nvSpPr>
        <p:spPr>
          <a:xfrm>
            <a:off x="1086903" y="3327625"/>
            <a:ext cx="461665" cy="2419087"/>
          </a:xfrm>
          <a:prstGeom prst="rect">
            <a:avLst/>
          </a:prstGeom>
          <a:noFill/>
        </p:spPr>
        <p:txBody>
          <a:bodyPr vert="eaVert" wrap="square" rtlCol="0">
            <a:spAutoFit/>
          </a:bodyPr>
          <a:lstStyle/>
          <a:p>
            <a:r>
              <a:rPr lang="zh-CN" altLang="en-US" dirty="0">
                <a:latin typeface="微软雅黑" panose="020B0503020204020204" pitchFamily="34" charset="-122"/>
                <a:ea typeface="微软雅黑" panose="020B0503020204020204" pitchFamily="34" charset="-122"/>
              </a:rPr>
              <a:t>平均收益大于平均成本</a:t>
            </a:r>
            <a:endParaRPr lang="zh-CN" altLang="en-US" dirty="0"/>
          </a:p>
        </p:txBody>
      </p:sp>
      <p:sp>
        <p:nvSpPr>
          <p:cNvPr id="18" name="文本框 17"/>
          <p:cNvSpPr txBox="1"/>
          <p:nvPr/>
        </p:nvSpPr>
        <p:spPr>
          <a:xfrm>
            <a:off x="2369702" y="3182565"/>
            <a:ext cx="633345" cy="369332"/>
          </a:xfrm>
          <a:prstGeom prst="rect">
            <a:avLst/>
          </a:prstGeom>
          <a:noFill/>
        </p:spPr>
        <p:txBody>
          <a:bodyPr wrap="square" rtlCol="0">
            <a:spAutoFit/>
          </a:bodyPr>
          <a:lstStyle/>
          <a:p>
            <a:endParaRPr lang="zh-CN" altLang="en-US" dirty="0"/>
          </a:p>
        </p:txBody>
      </p:sp>
      <p:sp>
        <p:nvSpPr>
          <p:cNvPr id="19" name="箭头: 下 18"/>
          <p:cNvSpPr/>
          <p:nvPr/>
        </p:nvSpPr>
        <p:spPr>
          <a:xfrm>
            <a:off x="3842902" y="2662685"/>
            <a:ext cx="273162" cy="338526"/>
          </a:xfrm>
          <a:prstGeom prst="downArrow">
            <a:avLst/>
          </a:prstGeom>
          <a:solidFill>
            <a:schemeClr val="accent3">
              <a:lumMod val="40000"/>
              <a:lumOff val="60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8" grpId="0" animBg="1"/>
      <p:bldP spid="34" grpId="0" animBg="1"/>
      <p:bldP spid="35" grpId="0" animBg="1"/>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5455876" y="1993472"/>
            <a:ext cx="5638800" cy="4247317"/>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1986" b="4784"/>
          <a:stretch>
            <a:fillRect/>
          </a:stretch>
        </p:blipFill>
        <p:spPr>
          <a:xfrm>
            <a:off x="6337986" y="1152304"/>
            <a:ext cx="902324" cy="825208"/>
          </a:xfrm>
          <a:prstGeom prst="rect">
            <a:avLst/>
          </a:prstGeom>
        </p:spPr>
      </p:pic>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26768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531348" y="356738"/>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亏损时的决策</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38" name="Rectangle 2"/>
          <p:cNvSpPr txBox="1">
            <a:spLocks noChangeArrowheads="1"/>
          </p:cNvSpPr>
          <p:nvPr/>
        </p:nvSpPr>
        <p:spPr>
          <a:xfrm>
            <a:off x="-630013" y="905193"/>
            <a:ext cx="8087360" cy="811757"/>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如果出现亏损，是继续生产，还是停产？</a:t>
            </a:r>
            <a:endParaRPr lang="en-US" altLang="zh-CN" sz="2400" dirty="0">
              <a:latin typeface="微软雅黑" panose="020B0503020204020204" pitchFamily="34" charset="-122"/>
              <a:ea typeface="微软雅黑" panose="020B0503020204020204" pitchFamily="34" charset="-122"/>
            </a:endParaRPr>
          </a:p>
        </p:txBody>
      </p:sp>
      <p:pic>
        <p:nvPicPr>
          <p:cNvPr id="5123" name="图片 599" descr="E:\XXWWJJ\TL\西方经济学上册\转曲-西方经济学（上册）图稿-20180521-二改发排\4-6.eps"/>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55876" y="1993472"/>
            <a:ext cx="5638800" cy="4221830"/>
          </a:xfrm>
          <a:prstGeom prst="rect">
            <a:avLst/>
          </a:prstGeom>
          <a:noFill/>
          <a:ln w="9525">
            <a:solidFill>
              <a:schemeClr val="accent5"/>
            </a:solidFill>
            <a:miter lim="800000"/>
            <a:headEnd/>
            <a:tailEnd/>
          </a:ln>
          <a:extLst>
            <a:ext uri="{909E8E84-426E-40DD-AFC4-6F175D3DCCD1}">
              <a14:hiddenFill xmlns:a14="http://schemas.microsoft.com/office/drawing/2010/main">
                <a:solidFill>
                  <a:srgbClr val="FFFFFF"/>
                </a:solidFill>
              </a14:hiddenFill>
            </a:ext>
          </a:extLst>
        </p:spPr>
      </p:pic>
      <p:sp>
        <p:nvSpPr>
          <p:cNvPr id="2" name="矩形 1"/>
          <p:cNvSpPr/>
          <p:nvPr/>
        </p:nvSpPr>
        <p:spPr>
          <a:xfrm>
            <a:off x="927803" y="1964821"/>
            <a:ext cx="4252978" cy="4247317"/>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a:spAutoFit/>
          </a:bodyPr>
          <a:lstStyle/>
          <a:p>
            <a:pPr indent="309880" algn="just" hangingPunct="0">
              <a:lnSpc>
                <a:spcPct val="150000"/>
              </a:lnSpc>
              <a:spcAft>
                <a:spcPts val="0"/>
              </a:spcAft>
            </a:pPr>
            <a:r>
              <a:rPr lang="en-US" altLang="zh-CN" sz="2000" dirty="0">
                <a:latin typeface="微软雅黑" panose="020B0503020204020204" pitchFamily="34" charset="-122"/>
                <a:ea typeface="微软雅黑" panose="020B0503020204020204" pitchFamily="34" charset="-122"/>
                <a:cs typeface="+mj-cs"/>
              </a:rPr>
              <a:t>   </a:t>
            </a:r>
            <a:r>
              <a:rPr lang="zh-CN" altLang="zh-CN" sz="2000" dirty="0">
                <a:latin typeface="微软雅黑" panose="020B0503020204020204" pitchFamily="34" charset="-122"/>
                <a:ea typeface="微软雅黑" panose="020B0503020204020204" pitchFamily="34" charset="-122"/>
                <a:cs typeface="+mj-cs"/>
              </a:rPr>
              <a:t>如果由于</a:t>
            </a:r>
            <a:r>
              <a:rPr lang="zh-CN" altLang="zh-CN" sz="2000" dirty="0">
                <a:solidFill>
                  <a:srgbClr val="FF0000"/>
                </a:solidFill>
                <a:latin typeface="微软雅黑" panose="020B0503020204020204" pitchFamily="34" charset="-122"/>
                <a:ea typeface="微软雅黑" panose="020B0503020204020204" pitchFamily="34" charset="-122"/>
                <a:cs typeface="+mj-cs"/>
              </a:rPr>
              <a:t>停产而导致的不变成本的损失</a:t>
            </a:r>
            <a:r>
              <a:rPr lang="zh-CN" altLang="zh-CN" sz="2000" dirty="0">
                <a:latin typeface="微软雅黑" panose="020B0503020204020204" pitchFamily="34" charset="-122"/>
                <a:ea typeface="微软雅黑" panose="020B0503020204020204" pitchFamily="34" charset="-122"/>
                <a:cs typeface="+mj-cs"/>
              </a:rPr>
              <a:t>比</a:t>
            </a:r>
            <a:r>
              <a:rPr lang="zh-CN" altLang="zh-CN" sz="2000" dirty="0">
                <a:solidFill>
                  <a:srgbClr val="FF0000"/>
                </a:solidFill>
                <a:latin typeface="微软雅黑" panose="020B0503020204020204" pitchFamily="34" charset="-122"/>
                <a:ea typeface="微软雅黑" panose="020B0503020204020204" pitchFamily="34" charset="-122"/>
                <a:cs typeface="+mj-cs"/>
              </a:rPr>
              <a:t>继续生产的损失</a:t>
            </a:r>
            <a:r>
              <a:rPr lang="zh-CN" altLang="zh-CN" sz="2000" dirty="0">
                <a:latin typeface="微软雅黑" panose="020B0503020204020204" pitchFamily="34" charset="-122"/>
                <a:ea typeface="微软雅黑" panose="020B0503020204020204" pitchFamily="34" charset="-122"/>
                <a:cs typeface="+mj-cs"/>
              </a:rPr>
              <a:t>还要</a:t>
            </a:r>
            <a:r>
              <a:rPr lang="zh-CN" altLang="zh-CN" sz="2000" b="1" dirty="0">
                <a:solidFill>
                  <a:srgbClr val="FF0000"/>
                </a:solidFill>
                <a:latin typeface="微软雅黑" panose="020B0503020204020204" pitchFamily="34" charset="-122"/>
                <a:ea typeface="微软雅黑" panose="020B0503020204020204" pitchFamily="34" charset="-122"/>
                <a:cs typeface="+mj-cs"/>
              </a:rPr>
              <a:t>大</a:t>
            </a:r>
            <a:r>
              <a:rPr lang="zh-CN" altLang="zh-CN" sz="2000" dirty="0">
                <a:latin typeface="微软雅黑" panose="020B0503020204020204" pitchFamily="34" charset="-122"/>
                <a:ea typeface="微软雅黑" panose="020B0503020204020204" pitchFamily="34" charset="-122"/>
                <a:cs typeface="+mj-cs"/>
              </a:rPr>
              <a:t>，则当然还是应该</a:t>
            </a:r>
            <a:r>
              <a:rPr lang="zh-CN" altLang="zh-CN" sz="2000" dirty="0">
                <a:solidFill>
                  <a:srgbClr val="FF0000"/>
                </a:solidFill>
                <a:latin typeface="微软雅黑" panose="020B0503020204020204" pitchFamily="34" charset="-122"/>
                <a:ea typeface="微软雅黑" panose="020B0503020204020204" pitchFamily="34" charset="-122"/>
                <a:cs typeface="+mj-cs"/>
              </a:rPr>
              <a:t>继续生产</a:t>
            </a:r>
            <a:r>
              <a:rPr lang="zh-CN" altLang="zh-CN" sz="2000" dirty="0">
                <a:latin typeface="微软雅黑" panose="020B0503020204020204" pitchFamily="34" charset="-122"/>
                <a:ea typeface="微软雅黑" panose="020B0503020204020204" pitchFamily="34" charset="-122"/>
                <a:cs typeface="+mj-cs"/>
              </a:rPr>
              <a:t>。</a:t>
            </a:r>
            <a:endParaRPr lang="en-US" altLang="zh-CN" sz="2000" dirty="0">
              <a:latin typeface="微软雅黑" panose="020B0503020204020204" pitchFamily="34" charset="-122"/>
              <a:ea typeface="微软雅黑" panose="020B0503020204020204" pitchFamily="34" charset="-122"/>
              <a:cs typeface="+mj-cs"/>
            </a:endParaRPr>
          </a:p>
          <a:p>
            <a:pPr indent="309880" algn="just" hangingPunct="0">
              <a:lnSpc>
                <a:spcPct val="150000"/>
              </a:lnSpc>
              <a:spcAft>
                <a:spcPts val="0"/>
              </a:spcAft>
            </a:pPr>
            <a:r>
              <a:rPr lang="en-US" altLang="zh-CN" sz="2000" dirty="0">
                <a:latin typeface="微软雅黑" panose="020B0503020204020204" pitchFamily="34" charset="-122"/>
                <a:ea typeface="微软雅黑" panose="020B0503020204020204" pitchFamily="34" charset="-122"/>
                <a:cs typeface="+mj-cs"/>
              </a:rPr>
              <a:t>   </a:t>
            </a:r>
            <a:r>
              <a:rPr lang="zh-CN" altLang="zh-CN" sz="2000" dirty="0">
                <a:latin typeface="微软雅黑" panose="020B0503020204020204" pitchFamily="34" charset="-122"/>
                <a:ea typeface="微软雅黑" panose="020B0503020204020204" pitchFamily="34" charset="-122"/>
                <a:cs typeface="+mj-cs"/>
              </a:rPr>
              <a:t>在继续生产的过程中，不变成本部分会通过折旧而逐渐地收回，由于停产而遭受的不变成本损失也随之逐渐减少当停产的不变成本损失减少到小于继续生产的损失时，企业便可决定停产。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3"/>
                                        </p:tgtEl>
                                        <p:attrNameLst>
                                          <p:attrName>style.visibility</p:attrName>
                                        </p:attrNameLst>
                                      </p:cBhvr>
                                      <p:to>
                                        <p:strVal val="visible"/>
                                      </p:to>
                                    </p:set>
                                    <p:animEffect transition="in" filter="fade">
                                      <p:cBhvr>
                                        <p:cTn id="14" dur="1000"/>
                                        <p:tgtEl>
                                          <p:spTgt spid="5123"/>
                                        </p:tgtEl>
                                      </p:cBhvr>
                                    </p:animEffect>
                                    <p:anim calcmode="lin" valueType="num">
                                      <p:cBhvr>
                                        <p:cTn id="15" dur="1000" fill="hold"/>
                                        <p:tgtEl>
                                          <p:spTgt spid="5123"/>
                                        </p:tgtEl>
                                        <p:attrNameLst>
                                          <p:attrName>ppt_x</p:attrName>
                                        </p:attrNameLst>
                                      </p:cBhvr>
                                      <p:tavLst>
                                        <p:tav tm="0">
                                          <p:val>
                                            <p:strVal val="#ppt_x"/>
                                          </p:val>
                                        </p:tav>
                                        <p:tav tm="100000">
                                          <p:val>
                                            <p:strVal val="#ppt_x"/>
                                          </p:val>
                                        </p:tav>
                                      </p:tavLst>
                                    </p:anim>
                                    <p:anim calcmode="lin" valueType="num">
                                      <p:cBhvr>
                                        <p:cTn id="16"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2955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639619" y="373095"/>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rgbClr val="002060"/>
                </a:solidFill>
                <a:effectLst>
                  <a:outerShdw blurRad="38100" dist="38100" dir="2700000" algn="tl">
                    <a:srgbClr val="000000">
                      <a:alpha val="11000"/>
                    </a:srgbClr>
                  </a:outerShdw>
                </a:effectLst>
                <a:uLnTx/>
                <a:uFillTx/>
                <a:latin typeface="华文行楷" panose="02010800040101010101" pitchFamily="2" charset="-122"/>
                <a:ea typeface="华文行楷" panose="02010800040101010101" pitchFamily="2" charset="-122"/>
                <a:cs typeface="+mn-cs"/>
                <a:sym typeface="+mn-ea"/>
              </a:rPr>
              <a:t>企业和市场的短期供给曲线</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12" name="内容占位符 2"/>
          <p:cNvSpPr txBox="1">
            <a:spLocks noChangeArrowheads="1"/>
          </p:cNvSpPr>
          <p:nvPr/>
        </p:nvSpPr>
        <p:spPr>
          <a:xfrm>
            <a:off x="816681" y="1035129"/>
            <a:ext cx="9722982" cy="1048049"/>
          </a:xfrm>
          <a:prstGeom prst="rect">
            <a:avLst/>
          </a:prstGeom>
        </p:spPr>
        <p:txBody>
          <a:bodyPr vert="horz" lIns="68580" tIns="34291" rIns="68580" bIns="3429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50000"/>
              </a:lnSpc>
              <a:buNone/>
            </a:pPr>
            <a:r>
              <a:rPr lang="zh-CN" altLang="en-US" sz="2400" b="1" dirty="0">
                <a:solidFill>
                  <a:srgbClr val="FF0000"/>
                </a:solidFill>
                <a:sym typeface="黑体" panose="02010609060101010101" pitchFamily="49" charset="-122"/>
              </a:rPr>
              <a:t>        </a:t>
            </a:r>
            <a:r>
              <a:rPr lang="zh-CN" altLang="en-US" sz="24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企业的供给曲线：</a:t>
            </a:r>
            <a:r>
              <a:rPr lang="zh-CN" altLang="en-US" sz="2400" b="1" dirty="0">
                <a:latin typeface="微软雅黑" panose="020B0503020204020204" pitchFamily="34" charset="-122"/>
                <a:ea typeface="微软雅黑" panose="020B0503020204020204" pitchFamily="34" charset="-122"/>
                <a:sym typeface="黑体" panose="02010609060101010101" pitchFamily="49" charset="-122"/>
              </a:rPr>
              <a:t>在每一个给定的价格水平上，企业愿意并且能够提供给市场的产品数量。</a:t>
            </a:r>
            <a:endParaRPr lang="en-US" altLang="zh-CN" sz="2400" b="1" dirty="0">
              <a:solidFill>
                <a:schemeClr val="accent2">
                  <a:lumMod val="50000"/>
                </a:schemeClr>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30" name="Line 4"/>
          <p:cNvSpPr>
            <a:spLocks noChangeShapeType="1"/>
          </p:cNvSpPr>
          <p:nvPr/>
        </p:nvSpPr>
        <p:spPr bwMode="auto">
          <a:xfrm flipH="1" flipV="1">
            <a:off x="6044308" y="2278512"/>
            <a:ext cx="24184" cy="3376908"/>
          </a:xfrm>
          <a:prstGeom prst="line">
            <a:avLst/>
          </a:prstGeom>
          <a:noFill/>
          <a:ln w="222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6"/>
          <p:cNvSpPr>
            <a:spLocks noChangeShapeType="1"/>
          </p:cNvSpPr>
          <p:nvPr/>
        </p:nvSpPr>
        <p:spPr bwMode="auto">
          <a:xfrm flipV="1">
            <a:off x="6082472" y="5626048"/>
            <a:ext cx="4103854" cy="7820"/>
          </a:xfrm>
          <a:prstGeom prst="line">
            <a:avLst/>
          </a:prstGeom>
          <a:noFill/>
          <a:ln w="222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Rectangle 7"/>
          <p:cNvSpPr>
            <a:spLocks noChangeArrowheads="1"/>
          </p:cNvSpPr>
          <p:nvPr/>
        </p:nvSpPr>
        <p:spPr bwMode="auto">
          <a:xfrm>
            <a:off x="9804910" y="5644965"/>
            <a:ext cx="255753" cy="286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Q</a:t>
            </a:r>
          </a:p>
        </p:txBody>
      </p:sp>
      <p:sp>
        <p:nvSpPr>
          <p:cNvPr id="33" name="Rectangle 8"/>
          <p:cNvSpPr>
            <a:spLocks noChangeArrowheads="1"/>
          </p:cNvSpPr>
          <p:nvPr/>
        </p:nvSpPr>
        <p:spPr bwMode="auto">
          <a:xfrm>
            <a:off x="5806314" y="5626601"/>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O</a:t>
            </a:r>
          </a:p>
        </p:txBody>
      </p:sp>
      <p:sp>
        <p:nvSpPr>
          <p:cNvPr id="34" name="Rectangle 9"/>
          <p:cNvSpPr>
            <a:spLocks noChangeArrowheads="1"/>
          </p:cNvSpPr>
          <p:nvPr/>
        </p:nvSpPr>
        <p:spPr bwMode="auto">
          <a:xfrm>
            <a:off x="9431680" y="3945412"/>
            <a:ext cx="838200" cy="53340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solidFill>
                  <a:srgbClr val="808000"/>
                </a:solidFill>
                <a:effectLst>
                  <a:outerShdw blurRad="38100" dist="38100" dir="2700000" algn="tl">
                    <a:srgbClr val="C0C0C0"/>
                  </a:outerShdw>
                </a:effectLst>
              </a:rPr>
              <a:t>AVC</a:t>
            </a:r>
          </a:p>
        </p:txBody>
      </p:sp>
      <p:grpSp>
        <p:nvGrpSpPr>
          <p:cNvPr id="35" name="Group 26"/>
          <p:cNvGrpSpPr/>
          <p:nvPr/>
        </p:nvGrpSpPr>
        <p:grpSpPr bwMode="auto">
          <a:xfrm>
            <a:off x="5655660" y="2417726"/>
            <a:ext cx="4103688" cy="3576970"/>
            <a:chOff x="-3373" y="886"/>
            <a:chExt cx="2585" cy="2199"/>
          </a:xfrm>
        </p:grpSpPr>
        <p:sp>
          <p:nvSpPr>
            <p:cNvPr id="36" name="Rectangle 28"/>
            <p:cNvSpPr>
              <a:spLocks noChangeArrowheads="1"/>
            </p:cNvSpPr>
            <p:nvPr/>
          </p:nvSpPr>
          <p:spPr bwMode="auto">
            <a:xfrm>
              <a:off x="-3373" y="2069"/>
              <a:ext cx="336" cy="288"/>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P</a:t>
              </a:r>
              <a:r>
                <a:rPr lang="en-US" altLang="zh-CN" sz="1200" dirty="0">
                  <a:effectLst>
                    <a:outerShdw blurRad="38100" dist="38100" dir="2700000" algn="tl">
                      <a:srgbClr val="C0C0C0"/>
                    </a:outerShdw>
                  </a:effectLst>
                </a:rPr>
                <a:t>C</a:t>
              </a:r>
            </a:p>
          </p:txBody>
        </p:sp>
        <p:sp>
          <p:nvSpPr>
            <p:cNvPr id="40" name="Rectangle 31"/>
            <p:cNvSpPr>
              <a:spLocks noChangeArrowheads="1"/>
            </p:cNvSpPr>
            <p:nvPr/>
          </p:nvSpPr>
          <p:spPr bwMode="auto">
            <a:xfrm>
              <a:off x="-1124" y="886"/>
              <a:ext cx="336" cy="288"/>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MC</a:t>
              </a:r>
              <a:endParaRPr lang="en-US" altLang="zh-CN" sz="1200" dirty="0">
                <a:effectLst>
                  <a:outerShdw blurRad="38100" dist="38100" dir="2700000" algn="tl">
                    <a:srgbClr val="C0C0C0"/>
                  </a:outerShdw>
                </a:effectLst>
              </a:endParaRPr>
            </a:p>
          </p:txBody>
        </p:sp>
        <p:sp>
          <p:nvSpPr>
            <p:cNvPr id="42" name="Rectangle 33"/>
            <p:cNvSpPr>
              <a:spLocks noChangeArrowheads="1"/>
            </p:cNvSpPr>
            <p:nvPr/>
          </p:nvSpPr>
          <p:spPr bwMode="auto">
            <a:xfrm>
              <a:off x="-2090" y="2852"/>
              <a:ext cx="298" cy="233"/>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Q</a:t>
              </a:r>
              <a:r>
                <a:rPr lang="en-US" altLang="zh-CN" sz="1200" dirty="0">
                  <a:effectLst>
                    <a:outerShdw blurRad="38100" dist="38100" dir="2700000" algn="tl">
                      <a:srgbClr val="C0C0C0"/>
                    </a:outerShdw>
                  </a:effectLst>
                </a:rPr>
                <a:t>B</a:t>
              </a:r>
            </a:p>
          </p:txBody>
        </p:sp>
      </p:grpSp>
      <p:sp>
        <p:nvSpPr>
          <p:cNvPr id="50" name="Freeform 17"/>
          <p:cNvSpPr/>
          <p:nvPr/>
        </p:nvSpPr>
        <p:spPr bwMode="auto">
          <a:xfrm>
            <a:off x="6901799" y="2672862"/>
            <a:ext cx="2391670" cy="1957866"/>
          </a:xfrm>
          <a:custGeom>
            <a:avLst/>
            <a:gdLst>
              <a:gd name="T0" fmla="*/ 0 w 736"/>
              <a:gd name="T1" fmla="*/ 1176 h 1176"/>
              <a:gd name="T2" fmla="*/ 215 w 736"/>
              <a:gd name="T3" fmla="*/ 1029 h 1176"/>
              <a:gd name="T4" fmla="*/ 402 w 736"/>
              <a:gd name="T5" fmla="*/ 788 h 1176"/>
              <a:gd name="T6" fmla="*/ 469 w 736"/>
              <a:gd name="T7" fmla="*/ 654 h 1176"/>
              <a:gd name="T8" fmla="*/ 630 w 736"/>
              <a:gd name="T9" fmla="*/ 279 h 1176"/>
              <a:gd name="T10" fmla="*/ 736 w 736"/>
              <a:gd name="T11" fmla="*/ 0 h 1176"/>
            </a:gdLst>
            <a:ahLst/>
            <a:cxnLst>
              <a:cxn ang="0">
                <a:pos x="T0" y="T1"/>
              </a:cxn>
              <a:cxn ang="0">
                <a:pos x="T2" y="T3"/>
              </a:cxn>
              <a:cxn ang="0">
                <a:pos x="T4" y="T5"/>
              </a:cxn>
              <a:cxn ang="0">
                <a:pos x="T6" y="T7"/>
              </a:cxn>
              <a:cxn ang="0">
                <a:pos x="T8" y="T9"/>
              </a:cxn>
              <a:cxn ang="0">
                <a:pos x="T10" y="T11"/>
              </a:cxn>
            </a:cxnLst>
            <a:rect l="0" t="0" r="r" b="b"/>
            <a:pathLst>
              <a:path w="736" h="1176">
                <a:moveTo>
                  <a:pt x="0" y="1176"/>
                </a:moveTo>
                <a:cubicBezTo>
                  <a:pt x="36" y="1151"/>
                  <a:pt x="148" y="1094"/>
                  <a:pt x="215" y="1029"/>
                </a:cubicBezTo>
                <a:cubicBezTo>
                  <a:pt x="282" y="964"/>
                  <a:pt x="360" y="851"/>
                  <a:pt x="402" y="788"/>
                </a:cubicBezTo>
                <a:cubicBezTo>
                  <a:pt x="444" y="725"/>
                  <a:pt x="431" y="739"/>
                  <a:pt x="469" y="654"/>
                </a:cubicBezTo>
                <a:cubicBezTo>
                  <a:pt x="507" y="569"/>
                  <a:pt x="585" y="388"/>
                  <a:pt x="630" y="279"/>
                </a:cubicBezTo>
                <a:cubicBezTo>
                  <a:pt x="675" y="170"/>
                  <a:pt x="714" y="58"/>
                  <a:pt x="736" y="0"/>
                </a:cubicBezTo>
              </a:path>
            </a:pathLst>
          </a:custGeom>
          <a:ln w="25400">
            <a:solidFill>
              <a:srgbClr val="FF0000"/>
            </a:solidFill>
            <a:headEnd type="none" w="med" len="med"/>
            <a:tailEnd type="none" w="med" len="med"/>
          </a:ln>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4"/>
          </a:lnRef>
          <a:fillRef idx="0">
            <a:schemeClr val="accent4"/>
          </a:fillRef>
          <a:effectRef idx="2">
            <a:schemeClr val="accent4"/>
          </a:effectRef>
          <a:fontRef idx="minor">
            <a:schemeClr val="tx1"/>
          </a:fontRef>
        </p:style>
        <p:txBody>
          <a:bodyPr lIns="90000" tIns="46800" rIns="90000" bIns="46800" anchor="ctr"/>
          <a:lstStyle/>
          <a:p>
            <a:endParaRPr lang="zh-CN" altLang="en-US" dirty="0"/>
          </a:p>
        </p:txBody>
      </p:sp>
      <p:grpSp>
        <p:nvGrpSpPr>
          <p:cNvPr id="51" name="Group 26"/>
          <p:cNvGrpSpPr/>
          <p:nvPr/>
        </p:nvGrpSpPr>
        <p:grpSpPr bwMode="auto">
          <a:xfrm>
            <a:off x="5661216" y="2692308"/>
            <a:ext cx="3394075" cy="3302070"/>
            <a:chOff x="-3327" y="2260"/>
            <a:chExt cx="2138" cy="2030"/>
          </a:xfrm>
        </p:grpSpPr>
        <p:sp>
          <p:nvSpPr>
            <p:cNvPr id="52" name="Rectangle 28"/>
            <p:cNvSpPr>
              <a:spLocks noChangeArrowheads="1"/>
            </p:cNvSpPr>
            <p:nvPr/>
          </p:nvSpPr>
          <p:spPr bwMode="auto">
            <a:xfrm>
              <a:off x="-3327" y="2260"/>
              <a:ext cx="336" cy="288"/>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P</a:t>
              </a:r>
              <a:r>
                <a:rPr lang="en-US" altLang="zh-CN" sz="1200" dirty="0">
                  <a:effectLst>
                    <a:outerShdw blurRad="38100" dist="38100" dir="2700000" algn="tl">
                      <a:srgbClr val="C0C0C0"/>
                    </a:outerShdw>
                  </a:effectLst>
                </a:rPr>
                <a:t>A</a:t>
              </a:r>
            </a:p>
          </p:txBody>
        </p:sp>
        <p:sp>
          <p:nvSpPr>
            <p:cNvPr id="55" name="Line 32"/>
            <p:cNvSpPr>
              <a:spLocks noChangeShapeType="1"/>
            </p:cNvSpPr>
            <p:nvPr/>
          </p:nvSpPr>
          <p:spPr bwMode="auto">
            <a:xfrm>
              <a:off x="-1201" y="2439"/>
              <a:ext cx="12" cy="1641"/>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56" name="Rectangle 33"/>
            <p:cNvSpPr>
              <a:spLocks noChangeArrowheads="1"/>
            </p:cNvSpPr>
            <p:nvPr/>
          </p:nvSpPr>
          <p:spPr bwMode="auto">
            <a:xfrm>
              <a:off x="-2472" y="4057"/>
              <a:ext cx="361" cy="233"/>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Q</a:t>
              </a:r>
              <a:r>
                <a:rPr lang="en-US" altLang="zh-CN" sz="1200" dirty="0">
                  <a:effectLst>
                    <a:outerShdw blurRad="38100" dist="38100" dir="2700000" algn="tl">
                      <a:srgbClr val="C0C0C0"/>
                    </a:outerShdw>
                  </a:effectLst>
                </a:rPr>
                <a:t>C</a:t>
              </a:r>
            </a:p>
          </p:txBody>
        </p:sp>
      </p:grpSp>
      <p:sp>
        <p:nvSpPr>
          <p:cNvPr id="58" name="Line 32"/>
          <p:cNvSpPr>
            <a:spLocks noChangeShapeType="1"/>
          </p:cNvSpPr>
          <p:nvPr/>
        </p:nvSpPr>
        <p:spPr bwMode="auto">
          <a:xfrm flipH="1">
            <a:off x="7833900" y="4275665"/>
            <a:ext cx="0" cy="1369300"/>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59" name="Line 32"/>
          <p:cNvSpPr>
            <a:spLocks noChangeShapeType="1"/>
          </p:cNvSpPr>
          <p:nvPr/>
        </p:nvSpPr>
        <p:spPr bwMode="auto">
          <a:xfrm flipH="1" flipV="1">
            <a:off x="6129644" y="3045153"/>
            <a:ext cx="2941945" cy="2372"/>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60" name="文本框 59"/>
          <p:cNvSpPr txBox="1"/>
          <p:nvPr/>
        </p:nvSpPr>
        <p:spPr>
          <a:xfrm>
            <a:off x="6901799" y="4199705"/>
            <a:ext cx="538163" cy="375920"/>
          </a:xfrm>
          <a:prstGeom prst="rect">
            <a:avLst/>
          </a:prstGeom>
          <a:noFill/>
        </p:spPr>
        <p:txBody>
          <a:bodyPr wrap="square" rtlCol="0">
            <a:spAutoFit/>
          </a:bodyPr>
          <a:lstStyle/>
          <a:p>
            <a:r>
              <a:rPr lang="en-US" altLang="zh-CN" dirty="0"/>
              <a:t>C</a:t>
            </a:r>
            <a:endParaRPr lang="zh-CN" altLang="en-US" dirty="0"/>
          </a:p>
        </p:txBody>
      </p:sp>
      <p:sp>
        <p:nvSpPr>
          <p:cNvPr id="66" name="文本框 65"/>
          <p:cNvSpPr txBox="1"/>
          <p:nvPr/>
        </p:nvSpPr>
        <p:spPr>
          <a:xfrm>
            <a:off x="8803515" y="2603633"/>
            <a:ext cx="515468" cy="369332"/>
          </a:xfrm>
          <a:prstGeom prst="rect">
            <a:avLst/>
          </a:prstGeom>
          <a:noFill/>
        </p:spPr>
        <p:txBody>
          <a:bodyPr wrap="square" rtlCol="0">
            <a:spAutoFit/>
          </a:bodyPr>
          <a:lstStyle/>
          <a:p>
            <a:r>
              <a:rPr lang="en-US" altLang="zh-CN" dirty="0"/>
              <a:t>A</a:t>
            </a:r>
            <a:endParaRPr lang="zh-CN" altLang="en-US" dirty="0"/>
          </a:p>
        </p:txBody>
      </p:sp>
      <p:sp>
        <p:nvSpPr>
          <p:cNvPr id="67" name="文本框 66"/>
          <p:cNvSpPr txBox="1"/>
          <p:nvPr/>
        </p:nvSpPr>
        <p:spPr>
          <a:xfrm>
            <a:off x="7591156" y="3877045"/>
            <a:ext cx="552786" cy="369332"/>
          </a:xfrm>
          <a:prstGeom prst="rect">
            <a:avLst/>
          </a:prstGeom>
          <a:noFill/>
        </p:spPr>
        <p:txBody>
          <a:bodyPr wrap="square" rtlCol="0">
            <a:spAutoFit/>
          </a:bodyPr>
          <a:lstStyle/>
          <a:p>
            <a:r>
              <a:rPr lang="en-US" altLang="zh-CN" dirty="0"/>
              <a:t>B</a:t>
            </a:r>
            <a:endParaRPr lang="zh-CN" altLang="en-US" dirty="0"/>
          </a:p>
        </p:txBody>
      </p:sp>
      <p:sp>
        <p:nvSpPr>
          <p:cNvPr id="68" name="Line 32"/>
          <p:cNvSpPr>
            <a:spLocks noChangeShapeType="1"/>
          </p:cNvSpPr>
          <p:nvPr/>
        </p:nvSpPr>
        <p:spPr bwMode="auto">
          <a:xfrm flipH="1">
            <a:off x="6068492" y="4246377"/>
            <a:ext cx="1765408" cy="14914"/>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76" name="Freeform 44"/>
          <p:cNvSpPr/>
          <p:nvPr/>
        </p:nvSpPr>
        <p:spPr bwMode="auto">
          <a:xfrm rot="782948">
            <a:off x="6919674" y="3170539"/>
            <a:ext cx="2673629" cy="1173506"/>
          </a:xfrm>
          <a:custGeom>
            <a:avLst/>
            <a:gdLst>
              <a:gd name="T0" fmla="*/ 0 w 2047"/>
              <a:gd name="T1" fmla="*/ 530 h 926"/>
              <a:gd name="T2" fmla="*/ 192 w 2047"/>
              <a:gd name="T3" fmla="*/ 770 h 926"/>
              <a:gd name="T4" fmla="*/ 595 w 2047"/>
              <a:gd name="T5" fmla="*/ 911 h 926"/>
              <a:gd name="T6" fmla="*/ 1041 w 2047"/>
              <a:gd name="T7" fmla="*/ 861 h 926"/>
              <a:gd name="T8" fmla="*/ 1551 w 2047"/>
              <a:gd name="T9" fmla="*/ 626 h 926"/>
              <a:gd name="T10" fmla="*/ 1920 w 2047"/>
              <a:gd name="T11" fmla="*/ 242 h 926"/>
              <a:gd name="T12" fmla="*/ 2047 w 2047"/>
              <a:gd name="T13" fmla="*/ 0 h 926"/>
            </a:gdLst>
            <a:ahLst/>
            <a:cxnLst>
              <a:cxn ang="0">
                <a:pos x="T0" y="T1"/>
              </a:cxn>
              <a:cxn ang="0">
                <a:pos x="T2" y="T3"/>
              </a:cxn>
              <a:cxn ang="0">
                <a:pos x="T4" y="T5"/>
              </a:cxn>
              <a:cxn ang="0">
                <a:pos x="T6" y="T7"/>
              </a:cxn>
              <a:cxn ang="0">
                <a:pos x="T8" y="T9"/>
              </a:cxn>
              <a:cxn ang="0">
                <a:pos x="T10" y="T11"/>
              </a:cxn>
              <a:cxn ang="0">
                <a:pos x="T12" y="T13"/>
              </a:cxn>
            </a:cxnLst>
            <a:rect l="0" t="0" r="r" b="b"/>
            <a:pathLst>
              <a:path w="2047" h="926">
                <a:moveTo>
                  <a:pt x="0" y="530"/>
                </a:moveTo>
                <a:cubicBezTo>
                  <a:pt x="40" y="618"/>
                  <a:pt x="93" y="707"/>
                  <a:pt x="192" y="770"/>
                </a:cubicBezTo>
                <a:cubicBezTo>
                  <a:pt x="291" y="833"/>
                  <a:pt x="454" y="896"/>
                  <a:pt x="595" y="911"/>
                </a:cubicBezTo>
                <a:cubicBezTo>
                  <a:pt x="736" y="926"/>
                  <a:pt x="882" y="908"/>
                  <a:pt x="1041" y="861"/>
                </a:cubicBezTo>
                <a:cubicBezTo>
                  <a:pt x="1200" y="814"/>
                  <a:pt x="1404" y="729"/>
                  <a:pt x="1551" y="626"/>
                </a:cubicBezTo>
                <a:cubicBezTo>
                  <a:pt x="1698" y="523"/>
                  <a:pt x="1837" y="346"/>
                  <a:pt x="1920" y="242"/>
                </a:cubicBezTo>
                <a:cubicBezTo>
                  <a:pt x="2003" y="138"/>
                  <a:pt x="2021" y="50"/>
                  <a:pt x="2047" y="0"/>
                </a:cubicBezTo>
              </a:path>
            </a:pathLst>
          </a:custGeom>
          <a:noFill/>
          <a:ln w="25400" cap="flat" cmpd="sng">
            <a:solidFill>
              <a:schemeClr val="accent5">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78" name="Line 32"/>
          <p:cNvSpPr>
            <a:spLocks noChangeShapeType="1"/>
          </p:cNvSpPr>
          <p:nvPr/>
        </p:nvSpPr>
        <p:spPr bwMode="auto">
          <a:xfrm>
            <a:off x="7188792" y="3970397"/>
            <a:ext cx="9136" cy="1682388"/>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79" name="Line 32"/>
          <p:cNvSpPr>
            <a:spLocks noChangeShapeType="1"/>
          </p:cNvSpPr>
          <p:nvPr/>
        </p:nvSpPr>
        <p:spPr bwMode="auto">
          <a:xfrm flipH="1">
            <a:off x="6068492" y="3970397"/>
            <a:ext cx="1129434" cy="14762"/>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80" name="Line 32"/>
          <p:cNvSpPr>
            <a:spLocks noChangeShapeType="1"/>
          </p:cNvSpPr>
          <p:nvPr/>
        </p:nvSpPr>
        <p:spPr bwMode="auto">
          <a:xfrm flipH="1">
            <a:off x="6094295" y="4553976"/>
            <a:ext cx="1103631" cy="8822"/>
          </a:xfrm>
          <a:prstGeom prst="line">
            <a:avLst/>
          </a:prstGeom>
          <a:noFill/>
          <a:ln w="222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81" name="Rectangle 28"/>
          <p:cNvSpPr>
            <a:spLocks noChangeArrowheads="1"/>
          </p:cNvSpPr>
          <p:nvPr/>
        </p:nvSpPr>
        <p:spPr bwMode="auto">
          <a:xfrm>
            <a:off x="5607399" y="3740931"/>
            <a:ext cx="533400" cy="468471"/>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P</a:t>
            </a:r>
            <a:r>
              <a:rPr lang="en-US" altLang="zh-CN" sz="1200" dirty="0">
                <a:effectLst>
                  <a:outerShdw blurRad="38100" dist="38100" dir="2700000" algn="tl">
                    <a:srgbClr val="C0C0C0"/>
                  </a:outerShdw>
                </a:effectLst>
              </a:rPr>
              <a:t>1</a:t>
            </a:r>
          </a:p>
        </p:txBody>
      </p:sp>
      <p:sp>
        <p:nvSpPr>
          <p:cNvPr id="82" name="Rectangle 28"/>
          <p:cNvSpPr>
            <a:spLocks noChangeArrowheads="1"/>
          </p:cNvSpPr>
          <p:nvPr/>
        </p:nvSpPr>
        <p:spPr bwMode="auto">
          <a:xfrm>
            <a:off x="5636208" y="4066588"/>
            <a:ext cx="533400" cy="468471"/>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P</a:t>
            </a:r>
            <a:r>
              <a:rPr lang="en-US" altLang="zh-CN" sz="1200" dirty="0">
                <a:effectLst>
                  <a:outerShdw blurRad="38100" dist="38100" dir="2700000" algn="tl">
                    <a:srgbClr val="C0C0C0"/>
                  </a:outerShdw>
                </a:effectLst>
              </a:rPr>
              <a:t>B</a:t>
            </a:r>
          </a:p>
        </p:txBody>
      </p:sp>
      <p:sp>
        <p:nvSpPr>
          <p:cNvPr id="84" name="文本框 83"/>
          <p:cNvSpPr txBox="1"/>
          <p:nvPr/>
        </p:nvSpPr>
        <p:spPr>
          <a:xfrm>
            <a:off x="889642" y="3521817"/>
            <a:ext cx="4287367" cy="24006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价格大于或等于平均可变成本曲线最低点，利润最大化产量由价格线与边际成本曲线的交点决定</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价格小于平均可变成本曲线的最低点，最大化产量等于</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85" name="Rectangle 33"/>
          <p:cNvSpPr>
            <a:spLocks noChangeArrowheads="1"/>
          </p:cNvSpPr>
          <p:nvPr/>
        </p:nvSpPr>
        <p:spPr bwMode="auto">
          <a:xfrm>
            <a:off x="8901583" y="5589498"/>
            <a:ext cx="473075" cy="379006"/>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Q</a:t>
            </a:r>
            <a:r>
              <a:rPr lang="en-US" altLang="zh-CN" sz="1200" dirty="0">
                <a:effectLst>
                  <a:outerShdw blurRad="38100" dist="38100" dir="2700000" algn="tl">
                    <a:srgbClr val="C0C0C0"/>
                  </a:outerShdw>
                </a:effectLst>
              </a:rPr>
              <a:t>A</a:t>
            </a:r>
          </a:p>
        </p:txBody>
      </p:sp>
      <p:sp>
        <p:nvSpPr>
          <p:cNvPr id="86" name="文本框 85"/>
          <p:cNvSpPr txBox="1"/>
          <p:nvPr/>
        </p:nvSpPr>
        <p:spPr>
          <a:xfrm>
            <a:off x="1019345" y="2478025"/>
            <a:ext cx="4263183" cy="129266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完全竞争企业的短期利润最大化的两个不同条件</a:t>
            </a:r>
            <a:endParaRPr lang="en-US" altLang="zh-CN" sz="2000" b="1" dirty="0">
              <a:latin typeface="微软雅黑" panose="020B0503020204020204" pitchFamily="34" charset="-122"/>
              <a:ea typeface="微软雅黑" panose="020B0503020204020204" pitchFamily="34" charset="-122"/>
            </a:endParaRPr>
          </a:p>
          <a:p>
            <a:endParaRPr lang="zh-CN" altLang="en-US" dirty="0"/>
          </a:p>
        </p:txBody>
      </p:sp>
      <p:sp>
        <p:nvSpPr>
          <p:cNvPr id="41" name="Rectangle 50"/>
          <p:cNvSpPr>
            <a:spLocks noChangeArrowheads="1"/>
          </p:cNvSpPr>
          <p:nvPr/>
        </p:nvSpPr>
        <p:spPr bwMode="auto">
          <a:xfrm>
            <a:off x="904707" y="2172558"/>
            <a:ext cx="4492458" cy="3959001"/>
          </a:xfrm>
          <a:prstGeom prst="rect">
            <a:avLst/>
          </a:prstGeom>
          <a:noFill/>
          <a:ln w="28575">
            <a:solidFill>
              <a:schemeClr val="accent5"/>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43" name="Rectangle 50"/>
          <p:cNvSpPr>
            <a:spLocks noChangeArrowheads="1"/>
          </p:cNvSpPr>
          <p:nvPr/>
        </p:nvSpPr>
        <p:spPr bwMode="auto">
          <a:xfrm>
            <a:off x="5576671" y="2162306"/>
            <a:ext cx="4680631" cy="3959001"/>
          </a:xfrm>
          <a:prstGeom prst="rect">
            <a:avLst/>
          </a:prstGeom>
          <a:noFill/>
          <a:ln w="28575">
            <a:solidFill>
              <a:schemeClr val="accent5"/>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3" name="矩形 2"/>
          <p:cNvSpPr/>
          <p:nvPr/>
        </p:nvSpPr>
        <p:spPr>
          <a:xfrm>
            <a:off x="6498104" y="6183356"/>
            <a:ext cx="3185487" cy="369332"/>
          </a:xfrm>
          <a:prstGeom prst="rect">
            <a:avLst/>
          </a:prstGeom>
        </p:spPr>
        <p:txBody>
          <a:bodyPr wrap="none">
            <a:spAutoFit/>
          </a:bodyPr>
          <a:lstStyle/>
          <a:p>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完全竞争企业的短期供给曲线</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6"/>
                                        </p:tgtEl>
                                        <p:attrNameLst>
                                          <p:attrName>style.visibility</p:attrName>
                                        </p:attrNameLst>
                                      </p:cBhvr>
                                      <p:to>
                                        <p:strVal val="visible"/>
                                      </p:to>
                                    </p:set>
                                    <p:animEffect transition="in" filter="fade">
                                      <p:cBhvr>
                                        <p:cTn id="14" dur="1000"/>
                                        <p:tgtEl>
                                          <p:spTgt spid="86"/>
                                        </p:tgtEl>
                                      </p:cBhvr>
                                    </p:animEffect>
                                    <p:anim calcmode="lin" valueType="num">
                                      <p:cBhvr>
                                        <p:cTn id="15" dur="1000" fill="hold"/>
                                        <p:tgtEl>
                                          <p:spTgt spid="86"/>
                                        </p:tgtEl>
                                        <p:attrNameLst>
                                          <p:attrName>ppt_x</p:attrName>
                                        </p:attrNameLst>
                                      </p:cBhvr>
                                      <p:tavLst>
                                        <p:tav tm="0">
                                          <p:val>
                                            <p:strVal val="#ppt_x"/>
                                          </p:val>
                                        </p:tav>
                                        <p:tav tm="100000">
                                          <p:val>
                                            <p:strVal val="#ppt_x"/>
                                          </p:val>
                                        </p:tav>
                                      </p:tavLst>
                                    </p:anim>
                                    <p:anim calcmode="lin" valueType="num">
                                      <p:cBhvr>
                                        <p:cTn id="16"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1000"/>
                                        <p:tgtEl>
                                          <p:spTgt spid="84"/>
                                        </p:tgtEl>
                                      </p:cBhvr>
                                    </p:animEffect>
                                    <p:anim calcmode="lin" valueType="num">
                                      <p:cBhvr>
                                        <p:cTn id="22" dur="1000" fill="hold"/>
                                        <p:tgtEl>
                                          <p:spTgt spid="84"/>
                                        </p:tgtEl>
                                        <p:attrNameLst>
                                          <p:attrName>ppt_x</p:attrName>
                                        </p:attrNameLst>
                                      </p:cBhvr>
                                      <p:tavLst>
                                        <p:tav tm="0">
                                          <p:val>
                                            <p:strVal val="#ppt_x"/>
                                          </p:val>
                                        </p:tav>
                                        <p:tav tm="100000">
                                          <p:val>
                                            <p:strVal val="#ppt_x"/>
                                          </p:val>
                                        </p:tav>
                                      </p:tavLst>
                                    </p:anim>
                                    <p:anim calcmode="lin" valueType="num">
                                      <p:cBhvr>
                                        <p:cTn id="23"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1000"/>
                                        <p:tgtEl>
                                          <p:spTgt spid="31"/>
                                        </p:tgtEl>
                                      </p:cBhvr>
                                    </p:animEffect>
                                    <p:anim calcmode="lin" valueType="num">
                                      <p:cBhvr>
                                        <p:cTn id="34" dur="1000" fill="hold"/>
                                        <p:tgtEl>
                                          <p:spTgt spid="31"/>
                                        </p:tgtEl>
                                        <p:attrNameLst>
                                          <p:attrName>ppt_x</p:attrName>
                                        </p:attrNameLst>
                                      </p:cBhvr>
                                      <p:tavLst>
                                        <p:tav tm="0">
                                          <p:val>
                                            <p:strVal val="#ppt_x"/>
                                          </p:val>
                                        </p:tav>
                                        <p:tav tm="100000">
                                          <p:val>
                                            <p:strVal val="#ppt_x"/>
                                          </p:val>
                                        </p:tav>
                                      </p:tavLst>
                                    </p:anim>
                                    <p:anim calcmode="lin" valueType="num">
                                      <p:cBhvr>
                                        <p:cTn id="35" dur="1000" fill="hold"/>
                                        <p:tgtEl>
                                          <p:spTgt spid="31"/>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1000"/>
                                        <p:tgtEl>
                                          <p:spTgt spid="32"/>
                                        </p:tgtEl>
                                      </p:cBhvr>
                                    </p:animEffect>
                                    <p:anim calcmode="lin" valueType="num">
                                      <p:cBhvr>
                                        <p:cTn id="39" dur="1000" fill="hold"/>
                                        <p:tgtEl>
                                          <p:spTgt spid="32"/>
                                        </p:tgtEl>
                                        <p:attrNameLst>
                                          <p:attrName>ppt_x</p:attrName>
                                        </p:attrNameLst>
                                      </p:cBhvr>
                                      <p:tavLst>
                                        <p:tav tm="0">
                                          <p:val>
                                            <p:strVal val="#ppt_x"/>
                                          </p:val>
                                        </p:tav>
                                        <p:tav tm="100000">
                                          <p:val>
                                            <p:strVal val="#ppt_x"/>
                                          </p:val>
                                        </p:tav>
                                      </p:tavLst>
                                    </p:anim>
                                    <p:anim calcmode="lin" valueType="num">
                                      <p:cBhvr>
                                        <p:cTn id="40" dur="1000" fill="hold"/>
                                        <p:tgtEl>
                                          <p:spTgt spid="3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1000"/>
                                        <p:tgtEl>
                                          <p:spTgt spid="33"/>
                                        </p:tgtEl>
                                      </p:cBhvr>
                                    </p:animEffect>
                                    <p:anim calcmode="lin" valueType="num">
                                      <p:cBhvr>
                                        <p:cTn id="44" dur="1000" fill="hold"/>
                                        <p:tgtEl>
                                          <p:spTgt spid="33"/>
                                        </p:tgtEl>
                                        <p:attrNameLst>
                                          <p:attrName>ppt_x</p:attrName>
                                        </p:attrNameLst>
                                      </p:cBhvr>
                                      <p:tavLst>
                                        <p:tav tm="0">
                                          <p:val>
                                            <p:strVal val="#ppt_x"/>
                                          </p:val>
                                        </p:tav>
                                        <p:tav tm="100000">
                                          <p:val>
                                            <p:strVal val="#ppt_x"/>
                                          </p:val>
                                        </p:tav>
                                      </p:tavLst>
                                    </p:anim>
                                    <p:anim calcmode="lin" valueType="num">
                                      <p:cBhvr>
                                        <p:cTn id="45" dur="1000" fill="hold"/>
                                        <p:tgtEl>
                                          <p:spTgt spid="33"/>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1000"/>
                                        <p:tgtEl>
                                          <p:spTgt spid="34"/>
                                        </p:tgtEl>
                                      </p:cBhvr>
                                    </p:animEffect>
                                    <p:anim calcmode="lin" valueType="num">
                                      <p:cBhvr>
                                        <p:cTn id="49" dur="1000" fill="hold"/>
                                        <p:tgtEl>
                                          <p:spTgt spid="34"/>
                                        </p:tgtEl>
                                        <p:attrNameLst>
                                          <p:attrName>ppt_x</p:attrName>
                                        </p:attrNameLst>
                                      </p:cBhvr>
                                      <p:tavLst>
                                        <p:tav tm="0">
                                          <p:val>
                                            <p:strVal val="#ppt_x"/>
                                          </p:val>
                                        </p:tav>
                                        <p:tav tm="100000">
                                          <p:val>
                                            <p:strVal val="#ppt_x"/>
                                          </p:val>
                                        </p:tav>
                                      </p:tavLst>
                                    </p:anim>
                                    <p:anim calcmode="lin" valueType="num">
                                      <p:cBhvr>
                                        <p:cTn id="50" dur="1000" fill="hold"/>
                                        <p:tgtEl>
                                          <p:spTgt spid="34"/>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1000"/>
                                        <p:tgtEl>
                                          <p:spTgt spid="35"/>
                                        </p:tgtEl>
                                      </p:cBhvr>
                                    </p:animEffect>
                                    <p:anim calcmode="lin" valueType="num">
                                      <p:cBhvr>
                                        <p:cTn id="54" dur="1000" fill="hold"/>
                                        <p:tgtEl>
                                          <p:spTgt spid="35"/>
                                        </p:tgtEl>
                                        <p:attrNameLst>
                                          <p:attrName>ppt_x</p:attrName>
                                        </p:attrNameLst>
                                      </p:cBhvr>
                                      <p:tavLst>
                                        <p:tav tm="0">
                                          <p:val>
                                            <p:strVal val="#ppt_x"/>
                                          </p:val>
                                        </p:tav>
                                        <p:tav tm="100000">
                                          <p:val>
                                            <p:strVal val="#ppt_x"/>
                                          </p:val>
                                        </p:tav>
                                      </p:tavLst>
                                    </p:anim>
                                    <p:anim calcmode="lin" valueType="num">
                                      <p:cBhvr>
                                        <p:cTn id="55" dur="1000" fill="hold"/>
                                        <p:tgtEl>
                                          <p:spTgt spid="35"/>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1000"/>
                                        <p:tgtEl>
                                          <p:spTgt spid="50"/>
                                        </p:tgtEl>
                                      </p:cBhvr>
                                    </p:animEffect>
                                    <p:anim calcmode="lin" valueType="num">
                                      <p:cBhvr>
                                        <p:cTn id="59" dur="1000" fill="hold"/>
                                        <p:tgtEl>
                                          <p:spTgt spid="50"/>
                                        </p:tgtEl>
                                        <p:attrNameLst>
                                          <p:attrName>ppt_x</p:attrName>
                                        </p:attrNameLst>
                                      </p:cBhvr>
                                      <p:tavLst>
                                        <p:tav tm="0">
                                          <p:val>
                                            <p:strVal val="#ppt_x"/>
                                          </p:val>
                                        </p:tav>
                                        <p:tav tm="100000">
                                          <p:val>
                                            <p:strVal val="#ppt_x"/>
                                          </p:val>
                                        </p:tav>
                                      </p:tavLst>
                                    </p:anim>
                                    <p:anim calcmode="lin" valueType="num">
                                      <p:cBhvr>
                                        <p:cTn id="60" dur="1000" fill="hold"/>
                                        <p:tgtEl>
                                          <p:spTgt spid="50"/>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1000"/>
                                        <p:tgtEl>
                                          <p:spTgt spid="51"/>
                                        </p:tgtEl>
                                      </p:cBhvr>
                                    </p:animEffect>
                                    <p:anim calcmode="lin" valueType="num">
                                      <p:cBhvr>
                                        <p:cTn id="64" dur="1000" fill="hold"/>
                                        <p:tgtEl>
                                          <p:spTgt spid="51"/>
                                        </p:tgtEl>
                                        <p:attrNameLst>
                                          <p:attrName>ppt_x</p:attrName>
                                        </p:attrNameLst>
                                      </p:cBhvr>
                                      <p:tavLst>
                                        <p:tav tm="0">
                                          <p:val>
                                            <p:strVal val="#ppt_x"/>
                                          </p:val>
                                        </p:tav>
                                        <p:tav tm="100000">
                                          <p:val>
                                            <p:strVal val="#ppt_x"/>
                                          </p:val>
                                        </p:tav>
                                      </p:tavLst>
                                    </p:anim>
                                    <p:anim calcmode="lin" valueType="num">
                                      <p:cBhvr>
                                        <p:cTn id="65" dur="1000" fill="hold"/>
                                        <p:tgtEl>
                                          <p:spTgt spid="51"/>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1000"/>
                                        <p:tgtEl>
                                          <p:spTgt spid="58"/>
                                        </p:tgtEl>
                                      </p:cBhvr>
                                    </p:animEffect>
                                    <p:anim calcmode="lin" valueType="num">
                                      <p:cBhvr>
                                        <p:cTn id="69" dur="1000" fill="hold"/>
                                        <p:tgtEl>
                                          <p:spTgt spid="58"/>
                                        </p:tgtEl>
                                        <p:attrNameLst>
                                          <p:attrName>ppt_x</p:attrName>
                                        </p:attrNameLst>
                                      </p:cBhvr>
                                      <p:tavLst>
                                        <p:tav tm="0">
                                          <p:val>
                                            <p:strVal val="#ppt_x"/>
                                          </p:val>
                                        </p:tav>
                                        <p:tav tm="100000">
                                          <p:val>
                                            <p:strVal val="#ppt_x"/>
                                          </p:val>
                                        </p:tav>
                                      </p:tavLst>
                                    </p:anim>
                                    <p:anim calcmode="lin" valueType="num">
                                      <p:cBhvr>
                                        <p:cTn id="70" dur="1000" fill="hold"/>
                                        <p:tgtEl>
                                          <p:spTgt spid="58"/>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1000"/>
                                        <p:tgtEl>
                                          <p:spTgt spid="59"/>
                                        </p:tgtEl>
                                      </p:cBhvr>
                                    </p:animEffect>
                                    <p:anim calcmode="lin" valueType="num">
                                      <p:cBhvr>
                                        <p:cTn id="74" dur="1000" fill="hold"/>
                                        <p:tgtEl>
                                          <p:spTgt spid="59"/>
                                        </p:tgtEl>
                                        <p:attrNameLst>
                                          <p:attrName>ppt_x</p:attrName>
                                        </p:attrNameLst>
                                      </p:cBhvr>
                                      <p:tavLst>
                                        <p:tav tm="0">
                                          <p:val>
                                            <p:strVal val="#ppt_x"/>
                                          </p:val>
                                        </p:tav>
                                        <p:tav tm="100000">
                                          <p:val>
                                            <p:strVal val="#ppt_x"/>
                                          </p:val>
                                        </p:tav>
                                      </p:tavLst>
                                    </p:anim>
                                    <p:anim calcmode="lin" valueType="num">
                                      <p:cBhvr>
                                        <p:cTn id="75" dur="1000" fill="hold"/>
                                        <p:tgtEl>
                                          <p:spTgt spid="59"/>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1000"/>
                                        <p:tgtEl>
                                          <p:spTgt spid="60"/>
                                        </p:tgtEl>
                                      </p:cBhvr>
                                    </p:animEffect>
                                    <p:anim calcmode="lin" valueType="num">
                                      <p:cBhvr>
                                        <p:cTn id="79" dur="1000" fill="hold"/>
                                        <p:tgtEl>
                                          <p:spTgt spid="60"/>
                                        </p:tgtEl>
                                        <p:attrNameLst>
                                          <p:attrName>ppt_x</p:attrName>
                                        </p:attrNameLst>
                                      </p:cBhvr>
                                      <p:tavLst>
                                        <p:tav tm="0">
                                          <p:val>
                                            <p:strVal val="#ppt_x"/>
                                          </p:val>
                                        </p:tav>
                                        <p:tav tm="100000">
                                          <p:val>
                                            <p:strVal val="#ppt_x"/>
                                          </p:val>
                                        </p:tav>
                                      </p:tavLst>
                                    </p:anim>
                                    <p:anim calcmode="lin" valueType="num">
                                      <p:cBhvr>
                                        <p:cTn id="80" dur="1000" fill="hold"/>
                                        <p:tgtEl>
                                          <p:spTgt spid="60"/>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animEffect transition="in" filter="fade">
                                      <p:cBhvr>
                                        <p:cTn id="83" dur="1000"/>
                                        <p:tgtEl>
                                          <p:spTgt spid="66"/>
                                        </p:tgtEl>
                                      </p:cBhvr>
                                    </p:animEffect>
                                    <p:anim calcmode="lin" valueType="num">
                                      <p:cBhvr>
                                        <p:cTn id="84" dur="1000" fill="hold"/>
                                        <p:tgtEl>
                                          <p:spTgt spid="66"/>
                                        </p:tgtEl>
                                        <p:attrNameLst>
                                          <p:attrName>ppt_x</p:attrName>
                                        </p:attrNameLst>
                                      </p:cBhvr>
                                      <p:tavLst>
                                        <p:tav tm="0">
                                          <p:val>
                                            <p:strVal val="#ppt_x"/>
                                          </p:val>
                                        </p:tav>
                                        <p:tav tm="100000">
                                          <p:val>
                                            <p:strVal val="#ppt_x"/>
                                          </p:val>
                                        </p:tav>
                                      </p:tavLst>
                                    </p:anim>
                                    <p:anim calcmode="lin" valueType="num">
                                      <p:cBhvr>
                                        <p:cTn id="85" dur="1000" fill="hold"/>
                                        <p:tgtEl>
                                          <p:spTgt spid="66"/>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67"/>
                                        </p:tgtEl>
                                        <p:attrNameLst>
                                          <p:attrName>style.visibility</p:attrName>
                                        </p:attrNameLst>
                                      </p:cBhvr>
                                      <p:to>
                                        <p:strVal val="visible"/>
                                      </p:to>
                                    </p:set>
                                    <p:animEffect transition="in" filter="fade">
                                      <p:cBhvr>
                                        <p:cTn id="88" dur="1000"/>
                                        <p:tgtEl>
                                          <p:spTgt spid="67"/>
                                        </p:tgtEl>
                                      </p:cBhvr>
                                    </p:animEffect>
                                    <p:anim calcmode="lin" valueType="num">
                                      <p:cBhvr>
                                        <p:cTn id="89" dur="1000" fill="hold"/>
                                        <p:tgtEl>
                                          <p:spTgt spid="67"/>
                                        </p:tgtEl>
                                        <p:attrNameLst>
                                          <p:attrName>ppt_x</p:attrName>
                                        </p:attrNameLst>
                                      </p:cBhvr>
                                      <p:tavLst>
                                        <p:tav tm="0">
                                          <p:val>
                                            <p:strVal val="#ppt_x"/>
                                          </p:val>
                                        </p:tav>
                                        <p:tav tm="100000">
                                          <p:val>
                                            <p:strVal val="#ppt_x"/>
                                          </p:val>
                                        </p:tav>
                                      </p:tavLst>
                                    </p:anim>
                                    <p:anim calcmode="lin" valueType="num">
                                      <p:cBhvr>
                                        <p:cTn id="90" dur="1000" fill="hold"/>
                                        <p:tgtEl>
                                          <p:spTgt spid="67"/>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1000"/>
                                        <p:tgtEl>
                                          <p:spTgt spid="68"/>
                                        </p:tgtEl>
                                      </p:cBhvr>
                                    </p:animEffect>
                                    <p:anim calcmode="lin" valueType="num">
                                      <p:cBhvr>
                                        <p:cTn id="94" dur="1000" fill="hold"/>
                                        <p:tgtEl>
                                          <p:spTgt spid="68"/>
                                        </p:tgtEl>
                                        <p:attrNameLst>
                                          <p:attrName>ppt_x</p:attrName>
                                        </p:attrNameLst>
                                      </p:cBhvr>
                                      <p:tavLst>
                                        <p:tav tm="0">
                                          <p:val>
                                            <p:strVal val="#ppt_x"/>
                                          </p:val>
                                        </p:tav>
                                        <p:tav tm="100000">
                                          <p:val>
                                            <p:strVal val="#ppt_x"/>
                                          </p:val>
                                        </p:tav>
                                      </p:tavLst>
                                    </p:anim>
                                    <p:anim calcmode="lin" valueType="num">
                                      <p:cBhvr>
                                        <p:cTn id="95" dur="1000" fill="hold"/>
                                        <p:tgtEl>
                                          <p:spTgt spid="68"/>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fade">
                                      <p:cBhvr>
                                        <p:cTn id="98" dur="1000"/>
                                        <p:tgtEl>
                                          <p:spTgt spid="76"/>
                                        </p:tgtEl>
                                      </p:cBhvr>
                                    </p:animEffect>
                                    <p:anim calcmode="lin" valueType="num">
                                      <p:cBhvr>
                                        <p:cTn id="99" dur="1000" fill="hold"/>
                                        <p:tgtEl>
                                          <p:spTgt spid="76"/>
                                        </p:tgtEl>
                                        <p:attrNameLst>
                                          <p:attrName>ppt_x</p:attrName>
                                        </p:attrNameLst>
                                      </p:cBhvr>
                                      <p:tavLst>
                                        <p:tav tm="0">
                                          <p:val>
                                            <p:strVal val="#ppt_x"/>
                                          </p:val>
                                        </p:tav>
                                        <p:tav tm="100000">
                                          <p:val>
                                            <p:strVal val="#ppt_x"/>
                                          </p:val>
                                        </p:tav>
                                      </p:tavLst>
                                    </p:anim>
                                    <p:anim calcmode="lin" valueType="num">
                                      <p:cBhvr>
                                        <p:cTn id="100" dur="1000" fill="hold"/>
                                        <p:tgtEl>
                                          <p:spTgt spid="76"/>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fade">
                                      <p:cBhvr>
                                        <p:cTn id="103" dur="1000"/>
                                        <p:tgtEl>
                                          <p:spTgt spid="78"/>
                                        </p:tgtEl>
                                      </p:cBhvr>
                                    </p:animEffect>
                                    <p:anim calcmode="lin" valueType="num">
                                      <p:cBhvr>
                                        <p:cTn id="104" dur="1000" fill="hold"/>
                                        <p:tgtEl>
                                          <p:spTgt spid="78"/>
                                        </p:tgtEl>
                                        <p:attrNameLst>
                                          <p:attrName>ppt_x</p:attrName>
                                        </p:attrNameLst>
                                      </p:cBhvr>
                                      <p:tavLst>
                                        <p:tav tm="0">
                                          <p:val>
                                            <p:strVal val="#ppt_x"/>
                                          </p:val>
                                        </p:tav>
                                        <p:tav tm="100000">
                                          <p:val>
                                            <p:strVal val="#ppt_x"/>
                                          </p:val>
                                        </p:tav>
                                      </p:tavLst>
                                    </p:anim>
                                    <p:anim calcmode="lin" valueType="num">
                                      <p:cBhvr>
                                        <p:cTn id="105" dur="1000" fill="hold"/>
                                        <p:tgtEl>
                                          <p:spTgt spid="78"/>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79"/>
                                        </p:tgtEl>
                                        <p:attrNameLst>
                                          <p:attrName>style.visibility</p:attrName>
                                        </p:attrNameLst>
                                      </p:cBhvr>
                                      <p:to>
                                        <p:strVal val="visible"/>
                                      </p:to>
                                    </p:set>
                                    <p:animEffect transition="in" filter="fade">
                                      <p:cBhvr>
                                        <p:cTn id="108" dur="1000"/>
                                        <p:tgtEl>
                                          <p:spTgt spid="79"/>
                                        </p:tgtEl>
                                      </p:cBhvr>
                                    </p:animEffect>
                                    <p:anim calcmode="lin" valueType="num">
                                      <p:cBhvr>
                                        <p:cTn id="109" dur="1000" fill="hold"/>
                                        <p:tgtEl>
                                          <p:spTgt spid="79"/>
                                        </p:tgtEl>
                                        <p:attrNameLst>
                                          <p:attrName>ppt_x</p:attrName>
                                        </p:attrNameLst>
                                      </p:cBhvr>
                                      <p:tavLst>
                                        <p:tav tm="0">
                                          <p:val>
                                            <p:strVal val="#ppt_x"/>
                                          </p:val>
                                        </p:tav>
                                        <p:tav tm="100000">
                                          <p:val>
                                            <p:strVal val="#ppt_x"/>
                                          </p:val>
                                        </p:tav>
                                      </p:tavLst>
                                    </p:anim>
                                    <p:anim calcmode="lin" valueType="num">
                                      <p:cBhvr>
                                        <p:cTn id="110" dur="1000" fill="hold"/>
                                        <p:tgtEl>
                                          <p:spTgt spid="79"/>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80"/>
                                        </p:tgtEl>
                                        <p:attrNameLst>
                                          <p:attrName>style.visibility</p:attrName>
                                        </p:attrNameLst>
                                      </p:cBhvr>
                                      <p:to>
                                        <p:strVal val="visible"/>
                                      </p:to>
                                    </p:set>
                                    <p:animEffect transition="in" filter="fade">
                                      <p:cBhvr>
                                        <p:cTn id="113" dur="1000"/>
                                        <p:tgtEl>
                                          <p:spTgt spid="80"/>
                                        </p:tgtEl>
                                      </p:cBhvr>
                                    </p:animEffect>
                                    <p:anim calcmode="lin" valueType="num">
                                      <p:cBhvr>
                                        <p:cTn id="114" dur="1000" fill="hold"/>
                                        <p:tgtEl>
                                          <p:spTgt spid="80"/>
                                        </p:tgtEl>
                                        <p:attrNameLst>
                                          <p:attrName>ppt_x</p:attrName>
                                        </p:attrNameLst>
                                      </p:cBhvr>
                                      <p:tavLst>
                                        <p:tav tm="0">
                                          <p:val>
                                            <p:strVal val="#ppt_x"/>
                                          </p:val>
                                        </p:tav>
                                        <p:tav tm="100000">
                                          <p:val>
                                            <p:strVal val="#ppt_x"/>
                                          </p:val>
                                        </p:tav>
                                      </p:tavLst>
                                    </p:anim>
                                    <p:anim calcmode="lin" valueType="num">
                                      <p:cBhvr>
                                        <p:cTn id="115" dur="1000" fill="hold"/>
                                        <p:tgtEl>
                                          <p:spTgt spid="80"/>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81"/>
                                        </p:tgtEl>
                                        <p:attrNameLst>
                                          <p:attrName>style.visibility</p:attrName>
                                        </p:attrNameLst>
                                      </p:cBhvr>
                                      <p:to>
                                        <p:strVal val="visible"/>
                                      </p:to>
                                    </p:set>
                                    <p:animEffect transition="in" filter="fade">
                                      <p:cBhvr>
                                        <p:cTn id="118" dur="1000"/>
                                        <p:tgtEl>
                                          <p:spTgt spid="81"/>
                                        </p:tgtEl>
                                      </p:cBhvr>
                                    </p:animEffect>
                                    <p:anim calcmode="lin" valueType="num">
                                      <p:cBhvr>
                                        <p:cTn id="119" dur="1000" fill="hold"/>
                                        <p:tgtEl>
                                          <p:spTgt spid="81"/>
                                        </p:tgtEl>
                                        <p:attrNameLst>
                                          <p:attrName>ppt_x</p:attrName>
                                        </p:attrNameLst>
                                      </p:cBhvr>
                                      <p:tavLst>
                                        <p:tav tm="0">
                                          <p:val>
                                            <p:strVal val="#ppt_x"/>
                                          </p:val>
                                        </p:tav>
                                        <p:tav tm="100000">
                                          <p:val>
                                            <p:strVal val="#ppt_x"/>
                                          </p:val>
                                        </p:tav>
                                      </p:tavLst>
                                    </p:anim>
                                    <p:anim calcmode="lin" valueType="num">
                                      <p:cBhvr>
                                        <p:cTn id="120" dur="1000" fill="hold"/>
                                        <p:tgtEl>
                                          <p:spTgt spid="81"/>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82"/>
                                        </p:tgtEl>
                                        <p:attrNameLst>
                                          <p:attrName>style.visibility</p:attrName>
                                        </p:attrNameLst>
                                      </p:cBhvr>
                                      <p:to>
                                        <p:strVal val="visible"/>
                                      </p:to>
                                    </p:set>
                                    <p:animEffect transition="in" filter="fade">
                                      <p:cBhvr>
                                        <p:cTn id="123" dur="1000"/>
                                        <p:tgtEl>
                                          <p:spTgt spid="82"/>
                                        </p:tgtEl>
                                      </p:cBhvr>
                                    </p:animEffect>
                                    <p:anim calcmode="lin" valueType="num">
                                      <p:cBhvr>
                                        <p:cTn id="124" dur="1000" fill="hold"/>
                                        <p:tgtEl>
                                          <p:spTgt spid="82"/>
                                        </p:tgtEl>
                                        <p:attrNameLst>
                                          <p:attrName>ppt_x</p:attrName>
                                        </p:attrNameLst>
                                      </p:cBhvr>
                                      <p:tavLst>
                                        <p:tav tm="0">
                                          <p:val>
                                            <p:strVal val="#ppt_x"/>
                                          </p:val>
                                        </p:tav>
                                        <p:tav tm="100000">
                                          <p:val>
                                            <p:strVal val="#ppt_x"/>
                                          </p:val>
                                        </p:tav>
                                      </p:tavLst>
                                    </p:anim>
                                    <p:anim calcmode="lin" valueType="num">
                                      <p:cBhvr>
                                        <p:cTn id="125" dur="1000" fill="hold"/>
                                        <p:tgtEl>
                                          <p:spTgt spid="82"/>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85"/>
                                        </p:tgtEl>
                                        <p:attrNameLst>
                                          <p:attrName>style.visibility</p:attrName>
                                        </p:attrNameLst>
                                      </p:cBhvr>
                                      <p:to>
                                        <p:strVal val="visible"/>
                                      </p:to>
                                    </p:set>
                                    <p:animEffect transition="in" filter="fade">
                                      <p:cBhvr>
                                        <p:cTn id="128" dur="1000"/>
                                        <p:tgtEl>
                                          <p:spTgt spid="85"/>
                                        </p:tgtEl>
                                      </p:cBhvr>
                                    </p:animEffect>
                                    <p:anim calcmode="lin" valueType="num">
                                      <p:cBhvr>
                                        <p:cTn id="129" dur="1000" fill="hold"/>
                                        <p:tgtEl>
                                          <p:spTgt spid="85"/>
                                        </p:tgtEl>
                                        <p:attrNameLst>
                                          <p:attrName>ppt_x</p:attrName>
                                        </p:attrNameLst>
                                      </p:cBhvr>
                                      <p:tavLst>
                                        <p:tav tm="0">
                                          <p:val>
                                            <p:strVal val="#ppt_x"/>
                                          </p:val>
                                        </p:tav>
                                        <p:tav tm="100000">
                                          <p:val>
                                            <p:strVal val="#ppt_x"/>
                                          </p:val>
                                        </p:tav>
                                      </p:tavLst>
                                    </p:anim>
                                    <p:anim calcmode="lin" valueType="num">
                                      <p:cBhvr>
                                        <p:cTn id="130" dur="1000" fill="hold"/>
                                        <p:tgtEl>
                                          <p:spTgt spid="85"/>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43"/>
                                        </p:tgtEl>
                                        <p:attrNameLst>
                                          <p:attrName>style.visibility</p:attrName>
                                        </p:attrNameLst>
                                      </p:cBhvr>
                                      <p:to>
                                        <p:strVal val="visible"/>
                                      </p:to>
                                    </p:set>
                                    <p:animEffect transition="in" filter="fade">
                                      <p:cBhvr>
                                        <p:cTn id="133" dur="1000"/>
                                        <p:tgtEl>
                                          <p:spTgt spid="43"/>
                                        </p:tgtEl>
                                      </p:cBhvr>
                                    </p:animEffect>
                                    <p:anim calcmode="lin" valueType="num">
                                      <p:cBhvr>
                                        <p:cTn id="134" dur="1000" fill="hold"/>
                                        <p:tgtEl>
                                          <p:spTgt spid="43"/>
                                        </p:tgtEl>
                                        <p:attrNameLst>
                                          <p:attrName>ppt_x</p:attrName>
                                        </p:attrNameLst>
                                      </p:cBhvr>
                                      <p:tavLst>
                                        <p:tav tm="0">
                                          <p:val>
                                            <p:strVal val="#ppt_x"/>
                                          </p:val>
                                        </p:tav>
                                        <p:tav tm="100000">
                                          <p:val>
                                            <p:strVal val="#ppt_x"/>
                                          </p:val>
                                        </p:tav>
                                      </p:tavLst>
                                    </p:anim>
                                    <p:anim calcmode="lin" valueType="num">
                                      <p:cBhvr>
                                        <p:cTn id="135"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0" grpId="0" animBg="1"/>
      <p:bldP spid="31" grpId="0" animBg="1"/>
      <p:bldP spid="32" grpId="0"/>
      <p:bldP spid="33" grpId="0"/>
      <p:bldP spid="34" grpId="0"/>
      <p:bldP spid="50" grpId="0" animBg="1"/>
      <p:bldP spid="58" grpId="0" animBg="1"/>
      <p:bldP spid="59" grpId="0" animBg="1"/>
      <p:bldP spid="60" grpId="0"/>
      <p:bldP spid="66" grpId="0"/>
      <p:bldP spid="67" grpId="0"/>
      <p:bldP spid="68" grpId="0" animBg="1"/>
      <p:bldP spid="76" grpId="0" animBg="1"/>
      <p:bldP spid="78" grpId="0" animBg="1"/>
      <p:bldP spid="79" grpId="0" animBg="1"/>
      <p:bldP spid="80" grpId="0" animBg="1"/>
      <p:bldP spid="81" grpId="0"/>
      <p:bldP spid="82" grpId="0"/>
      <p:bldP spid="84" grpId="0"/>
      <p:bldP spid="85" grpId="0"/>
      <p:bldP spid="86" grpId="0"/>
      <p:bldP spid="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214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矩形: 圆角 11"/>
          <p:cNvSpPr/>
          <p:nvPr/>
        </p:nvSpPr>
        <p:spPr>
          <a:xfrm>
            <a:off x="2062480" y="5144727"/>
            <a:ext cx="4631397" cy="1058606"/>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完全竞争企业和市场的长期均衡</a:t>
            </a:r>
          </a:p>
        </p:txBody>
      </p:sp>
      <p:sp>
        <p:nvSpPr>
          <p:cNvPr id="13" name="矩形: 圆角 12"/>
          <p:cNvSpPr/>
          <p:nvPr/>
        </p:nvSpPr>
        <p:spPr>
          <a:xfrm>
            <a:off x="2062480" y="3885515"/>
            <a:ext cx="4772465" cy="1038333"/>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微软雅黑" panose="020B0503020204020204" pitchFamily="34" charset="-122"/>
                <a:ea typeface="微软雅黑" panose="020B0503020204020204" pitchFamily="34" charset="-122"/>
              </a:rPr>
              <a:t>完全竞争企业的短期均衡</a:t>
            </a:r>
          </a:p>
        </p:txBody>
      </p:sp>
      <p:sp>
        <p:nvSpPr>
          <p:cNvPr id="14" name="矩形: 圆角 13"/>
          <p:cNvSpPr/>
          <p:nvPr/>
        </p:nvSpPr>
        <p:spPr>
          <a:xfrm>
            <a:off x="2062480" y="2519610"/>
            <a:ext cx="6049889" cy="1179188"/>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微软雅黑" panose="020B0503020204020204" pitchFamily="34" charset="-122"/>
                <a:ea typeface="微软雅黑" panose="020B0503020204020204" pitchFamily="34" charset="-122"/>
              </a:rPr>
              <a:t>完全竞争企业面临的需求曲线和收益曲线</a:t>
            </a:r>
          </a:p>
        </p:txBody>
      </p:sp>
      <p:sp>
        <p:nvSpPr>
          <p:cNvPr id="15" name="矩形: 圆角 14"/>
          <p:cNvSpPr/>
          <p:nvPr/>
        </p:nvSpPr>
        <p:spPr>
          <a:xfrm>
            <a:off x="2062480" y="1204459"/>
            <a:ext cx="4994813" cy="1128434"/>
          </a:xfrm>
          <a:prstGeom prst="roundRect">
            <a:avLst/>
          </a:prstGeom>
          <a:gradFill flip="none" rotWithShape="1">
            <a:gsLst>
              <a:gs pos="0">
                <a:schemeClr val="accent5">
                  <a:lumMod val="5000"/>
                  <a:lumOff val="95000"/>
                </a:schemeClr>
              </a:gs>
              <a:gs pos="98000">
                <a:schemeClr val="accent5">
                  <a:lumMod val="45000"/>
                  <a:lumOff val="55000"/>
                </a:schemeClr>
              </a:gs>
              <a:gs pos="100000">
                <a:schemeClr val="accent5">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微软雅黑" panose="020B0503020204020204" pitchFamily="34" charset="-122"/>
                <a:ea typeface="微软雅黑" panose="020B0503020204020204" pitchFamily="34" charset="-122"/>
              </a:rPr>
              <a:t>企业收益、市场结构和利润最大化</a:t>
            </a:r>
          </a:p>
        </p:txBody>
      </p:sp>
      <p:sp>
        <p:nvSpPr>
          <p:cNvPr id="24" name="AutoShape 65">
            <a:hlinkClick r:id="" action="ppaction://noaction" highlightClick="1"/>
            <a:hlinkHover r:id="" action="ppaction://noaction"/>
          </p:cNvPr>
          <p:cNvSpPr>
            <a:spLocks noChangeArrowheads="1"/>
          </p:cNvSpPr>
          <p:nvPr/>
        </p:nvSpPr>
        <p:spPr bwMode="auto">
          <a:xfrm>
            <a:off x="9643119" y="3408919"/>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25" name="AutoShape 66">
            <a:hlinkClick r:id="" action="ppaction://noaction" highlightClick="1"/>
            <a:hlinkHover r:id="" action="ppaction://noaction"/>
          </p:cNvPr>
          <p:cNvSpPr>
            <a:spLocks noChangeArrowheads="1"/>
          </p:cNvSpPr>
          <p:nvPr/>
        </p:nvSpPr>
        <p:spPr bwMode="auto">
          <a:xfrm>
            <a:off x="9723123" y="2937400"/>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30" name="文本框 29"/>
          <p:cNvSpPr txBox="1"/>
          <p:nvPr/>
        </p:nvSpPr>
        <p:spPr>
          <a:xfrm>
            <a:off x="1517231" y="358127"/>
            <a:ext cx="4531360" cy="584775"/>
          </a:xfrm>
          <a:prstGeom prst="rect">
            <a:avLst/>
          </a:prstGeom>
          <a:noFill/>
          <a:scene3d>
            <a:camera prst="orthographicFront"/>
            <a:lightRig rig="threePt" dir="t"/>
          </a:scene3d>
          <a:sp3d>
            <a:bevelT/>
          </a:sp3d>
        </p:spPr>
        <p:txBody>
          <a:bodyPr wrap="square" rtlCol="0">
            <a:spAutoFit/>
          </a:bodyPr>
          <a:lstStyle/>
          <a:p>
            <a:r>
              <a:rPr lang="zh-CN" altLang="en-US" sz="3200" dirty="0">
                <a:solidFill>
                  <a:srgbClr val="002060"/>
                </a:solidFill>
                <a:latin typeface="华文行楷" panose="02010800040101010101" pitchFamily="2" charset="-122"/>
                <a:ea typeface="华文行楷" panose="02010800040101010101" pitchFamily="2" charset="-122"/>
              </a:rPr>
              <a:t>主要内容</a:t>
            </a:r>
          </a:p>
        </p:txBody>
      </p:sp>
      <p:sp>
        <p:nvSpPr>
          <p:cNvPr id="20" name="AutoShape 65">
            <a:hlinkClick r:id="" action="ppaction://noaction" highlightClick="1"/>
            <a:hlinkHover r:id="" action="ppaction://noaction"/>
          </p:cNvPr>
          <p:cNvSpPr>
            <a:spLocks noChangeArrowheads="1"/>
          </p:cNvSpPr>
          <p:nvPr/>
        </p:nvSpPr>
        <p:spPr bwMode="auto">
          <a:xfrm>
            <a:off x="9685023" y="3393044"/>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
        <p:nvSpPr>
          <p:cNvPr id="22" name="AutoShape 65">
            <a:hlinkClick r:id="" action="ppaction://noaction" highlightClick="1"/>
            <a:hlinkHover r:id="" action="ppaction://noaction"/>
          </p:cNvPr>
          <p:cNvSpPr>
            <a:spLocks noChangeArrowheads="1"/>
          </p:cNvSpPr>
          <p:nvPr/>
        </p:nvSpPr>
        <p:spPr bwMode="auto">
          <a:xfrm>
            <a:off x="9730746" y="3422100"/>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2" descr="10%"/>
          <p:cNvSpPr>
            <a:spLocks noChangeArrowheads="1"/>
          </p:cNvSpPr>
          <p:nvPr/>
        </p:nvSpPr>
        <p:spPr bwMode="auto">
          <a:xfrm>
            <a:off x="1772906" y="1450186"/>
            <a:ext cx="4240848" cy="2825590"/>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696720" y="415884"/>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sym typeface="+mn-ea"/>
              </a:rPr>
              <a:t>完全竞争市场的短期供给曲线</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7" name="Rectangle 2" descr="10%"/>
          <p:cNvSpPr>
            <a:spLocks noChangeArrowheads="1"/>
          </p:cNvSpPr>
          <p:nvPr/>
        </p:nvSpPr>
        <p:spPr bwMode="auto">
          <a:xfrm>
            <a:off x="6230662" y="1463386"/>
            <a:ext cx="4240848" cy="2828307"/>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9" name="Line 6"/>
          <p:cNvSpPr>
            <a:spLocks noChangeShapeType="1"/>
          </p:cNvSpPr>
          <p:nvPr/>
        </p:nvSpPr>
        <p:spPr bwMode="auto">
          <a:xfrm flipV="1">
            <a:off x="2805656" y="1620077"/>
            <a:ext cx="0" cy="1884363"/>
          </a:xfrm>
          <a:prstGeom prst="line">
            <a:avLst/>
          </a:prstGeom>
          <a:noFill/>
          <a:ln w="222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Rectangle 7"/>
          <p:cNvSpPr>
            <a:spLocks noChangeArrowheads="1"/>
          </p:cNvSpPr>
          <p:nvPr/>
        </p:nvSpPr>
        <p:spPr bwMode="auto">
          <a:xfrm>
            <a:off x="2548481" y="1550227"/>
            <a:ext cx="182562" cy="17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P</a:t>
            </a:r>
          </a:p>
        </p:txBody>
      </p:sp>
      <p:sp>
        <p:nvSpPr>
          <p:cNvPr id="11" name="Line 8"/>
          <p:cNvSpPr>
            <a:spLocks noChangeShapeType="1"/>
          </p:cNvSpPr>
          <p:nvPr/>
        </p:nvSpPr>
        <p:spPr bwMode="auto">
          <a:xfrm>
            <a:off x="2805656" y="3504440"/>
            <a:ext cx="2566987" cy="0"/>
          </a:xfrm>
          <a:prstGeom prst="line">
            <a:avLst/>
          </a:prstGeom>
          <a:noFill/>
          <a:ln w="222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Rectangle 9"/>
          <p:cNvSpPr>
            <a:spLocks noChangeArrowheads="1"/>
          </p:cNvSpPr>
          <p:nvPr/>
        </p:nvSpPr>
        <p:spPr bwMode="auto">
          <a:xfrm>
            <a:off x="5407568" y="3563177"/>
            <a:ext cx="257175" cy="9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Q</a:t>
            </a:r>
          </a:p>
        </p:txBody>
      </p:sp>
      <p:sp>
        <p:nvSpPr>
          <p:cNvPr id="13" name="Rectangle 10"/>
          <p:cNvSpPr>
            <a:spLocks noChangeArrowheads="1"/>
          </p:cNvSpPr>
          <p:nvPr/>
        </p:nvSpPr>
        <p:spPr bwMode="auto">
          <a:xfrm>
            <a:off x="2588168" y="3575877"/>
            <a:ext cx="255588"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t>O</a:t>
            </a:r>
          </a:p>
        </p:txBody>
      </p:sp>
      <p:sp>
        <p:nvSpPr>
          <p:cNvPr id="14" name="Line 11"/>
          <p:cNvSpPr>
            <a:spLocks noChangeShapeType="1"/>
          </p:cNvSpPr>
          <p:nvPr/>
        </p:nvSpPr>
        <p:spPr bwMode="auto">
          <a:xfrm flipH="1">
            <a:off x="4042333" y="2187071"/>
            <a:ext cx="1164" cy="1303321"/>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17" name="Rectangle 14"/>
          <p:cNvSpPr>
            <a:spLocks noChangeArrowheads="1"/>
          </p:cNvSpPr>
          <p:nvPr/>
        </p:nvSpPr>
        <p:spPr bwMode="auto">
          <a:xfrm>
            <a:off x="2421463" y="2004042"/>
            <a:ext cx="286703" cy="222089"/>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1800" dirty="0">
                <a:effectLst>
                  <a:outerShdw blurRad="38100" dist="38100" dir="2700000" algn="tl">
                    <a:srgbClr val="C0C0C0"/>
                  </a:outerShdw>
                </a:effectLst>
              </a:rPr>
              <a:t>P</a:t>
            </a:r>
            <a:r>
              <a:rPr lang="en-US" altLang="zh-CN" sz="1000" dirty="0">
                <a:effectLst>
                  <a:outerShdw blurRad="38100" dist="38100" dir="2700000" algn="tl">
                    <a:srgbClr val="C0C0C0"/>
                  </a:outerShdw>
                </a:effectLst>
              </a:rPr>
              <a:t>A</a:t>
            </a:r>
          </a:p>
        </p:txBody>
      </p:sp>
      <p:sp>
        <p:nvSpPr>
          <p:cNvPr id="19" name="Line 16"/>
          <p:cNvSpPr>
            <a:spLocks noChangeShapeType="1"/>
          </p:cNvSpPr>
          <p:nvPr/>
        </p:nvSpPr>
        <p:spPr bwMode="auto">
          <a:xfrm flipH="1">
            <a:off x="2805656" y="3090759"/>
            <a:ext cx="379902" cy="0"/>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23" name="Rectangle 18"/>
          <p:cNvSpPr>
            <a:spLocks noChangeArrowheads="1"/>
          </p:cNvSpPr>
          <p:nvPr/>
        </p:nvSpPr>
        <p:spPr bwMode="auto">
          <a:xfrm>
            <a:off x="4158682" y="1593881"/>
            <a:ext cx="757238" cy="282575"/>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dirty="0">
                <a:effectLst>
                  <a:outerShdw blurRad="38100" dist="38100" dir="2700000" algn="tl">
                    <a:srgbClr val="C0C0C0"/>
                  </a:outerShdw>
                </a:effectLst>
              </a:rPr>
              <a:t>MC</a:t>
            </a:r>
            <a:endParaRPr lang="en-US" altLang="zh-CN" sz="1200" dirty="0">
              <a:effectLst>
                <a:outerShdw blurRad="38100" dist="38100" dir="2700000" algn="tl">
                  <a:srgbClr val="C0C0C0"/>
                </a:outerShdw>
              </a:effectLst>
            </a:endParaRPr>
          </a:p>
        </p:txBody>
      </p:sp>
      <p:sp>
        <p:nvSpPr>
          <p:cNvPr id="24" name="Line 19"/>
          <p:cNvSpPr>
            <a:spLocks noChangeShapeType="1"/>
          </p:cNvSpPr>
          <p:nvPr/>
        </p:nvSpPr>
        <p:spPr bwMode="auto">
          <a:xfrm flipH="1" flipV="1">
            <a:off x="2823748" y="2159829"/>
            <a:ext cx="1179833" cy="21693"/>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25" name="Line 20"/>
          <p:cNvSpPr>
            <a:spLocks noChangeShapeType="1"/>
          </p:cNvSpPr>
          <p:nvPr/>
        </p:nvSpPr>
        <p:spPr bwMode="auto">
          <a:xfrm flipH="1" flipV="1">
            <a:off x="2805656" y="2677079"/>
            <a:ext cx="405606" cy="6306"/>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52" name="Freeform 47"/>
          <p:cNvSpPr/>
          <p:nvPr/>
        </p:nvSpPr>
        <p:spPr bwMode="auto">
          <a:xfrm>
            <a:off x="2923843" y="1826930"/>
            <a:ext cx="1310562" cy="1383120"/>
          </a:xfrm>
          <a:custGeom>
            <a:avLst/>
            <a:gdLst>
              <a:gd name="T0" fmla="*/ 0 w 736"/>
              <a:gd name="T1" fmla="*/ 1176 h 1176"/>
              <a:gd name="T2" fmla="*/ 215 w 736"/>
              <a:gd name="T3" fmla="*/ 1029 h 1176"/>
              <a:gd name="T4" fmla="*/ 402 w 736"/>
              <a:gd name="T5" fmla="*/ 788 h 1176"/>
              <a:gd name="T6" fmla="*/ 469 w 736"/>
              <a:gd name="T7" fmla="*/ 654 h 1176"/>
              <a:gd name="T8" fmla="*/ 630 w 736"/>
              <a:gd name="T9" fmla="*/ 279 h 1176"/>
              <a:gd name="T10" fmla="*/ 736 w 736"/>
              <a:gd name="T11" fmla="*/ 0 h 1176"/>
            </a:gdLst>
            <a:ahLst/>
            <a:cxnLst>
              <a:cxn ang="0">
                <a:pos x="T0" y="T1"/>
              </a:cxn>
              <a:cxn ang="0">
                <a:pos x="T2" y="T3"/>
              </a:cxn>
              <a:cxn ang="0">
                <a:pos x="T4" y="T5"/>
              </a:cxn>
              <a:cxn ang="0">
                <a:pos x="T6" y="T7"/>
              </a:cxn>
              <a:cxn ang="0">
                <a:pos x="T8" y="T9"/>
              </a:cxn>
              <a:cxn ang="0">
                <a:pos x="T10" y="T11"/>
              </a:cxn>
            </a:cxnLst>
            <a:rect l="0" t="0" r="r" b="b"/>
            <a:pathLst>
              <a:path w="736" h="1176">
                <a:moveTo>
                  <a:pt x="0" y="1176"/>
                </a:moveTo>
                <a:cubicBezTo>
                  <a:pt x="36" y="1151"/>
                  <a:pt x="148" y="1094"/>
                  <a:pt x="215" y="1029"/>
                </a:cubicBezTo>
                <a:cubicBezTo>
                  <a:pt x="282" y="964"/>
                  <a:pt x="360" y="851"/>
                  <a:pt x="402" y="788"/>
                </a:cubicBezTo>
                <a:cubicBezTo>
                  <a:pt x="444" y="725"/>
                  <a:pt x="431" y="739"/>
                  <a:pt x="469" y="654"/>
                </a:cubicBezTo>
                <a:cubicBezTo>
                  <a:pt x="507" y="569"/>
                  <a:pt x="585" y="388"/>
                  <a:pt x="630" y="279"/>
                </a:cubicBezTo>
                <a:cubicBezTo>
                  <a:pt x="675" y="170"/>
                  <a:pt x="714" y="58"/>
                  <a:pt x="736" y="0"/>
                </a:cubicBez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56" name="Line 51"/>
          <p:cNvSpPr>
            <a:spLocks noChangeShapeType="1"/>
          </p:cNvSpPr>
          <p:nvPr/>
        </p:nvSpPr>
        <p:spPr bwMode="auto">
          <a:xfrm flipV="1">
            <a:off x="7257381" y="1600498"/>
            <a:ext cx="0" cy="1884363"/>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 name="Rectangle 52"/>
          <p:cNvSpPr>
            <a:spLocks noChangeArrowheads="1"/>
          </p:cNvSpPr>
          <p:nvPr/>
        </p:nvSpPr>
        <p:spPr bwMode="auto">
          <a:xfrm>
            <a:off x="6933051" y="1616541"/>
            <a:ext cx="182562" cy="17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solidFill>
                  <a:srgbClr val="008080"/>
                </a:solidFill>
              </a:rPr>
              <a:t>P</a:t>
            </a:r>
          </a:p>
        </p:txBody>
      </p:sp>
      <p:sp>
        <p:nvSpPr>
          <p:cNvPr id="58" name="Line 53"/>
          <p:cNvSpPr>
            <a:spLocks noChangeShapeType="1"/>
          </p:cNvSpPr>
          <p:nvPr/>
        </p:nvSpPr>
        <p:spPr bwMode="auto">
          <a:xfrm>
            <a:off x="7257381" y="3484861"/>
            <a:ext cx="2566987" cy="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 name="Rectangle 54"/>
          <p:cNvSpPr>
            <a:spLocks noChangeArrowheads="1"/>
          </p:cNvSpPr>
          <p:nvPr/>
        </p:nvSpPr>
        <p:spPr bwMode="auto">
          <a:xfrm>
            <a:off x="9498929" y="3552806"/>
            <a:ext cx="257175"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solidFill>
                  <a:srgbClr val="008080"/>
                </a:solidFill>
              </a:rPr>
              <a:t>Q</a:t>
            </a:r>
          </a:p>
        </p:txBody>
      </p:sp>
      <p:sp>
        <p:nvSpPr>
          <p:cNvPr id="60" name="Rectangle 55"/>
          <p:cNvSpPr>
            <a:spLocks noChangeArrowheads="1"/>
          </p:cNvSpPr>
          <p:nvPr/>
        </p:nvSpPr>
        <p:spPr bwMode="auto">
          <a:xfrm>
            <a:off x="7039893" y="3524548"/>
            <a:ext cx="255588"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a:solidFill>
                  <a:srgbClr val="008080"/>
                </a:solidFill>
              </a:rPr>
              <a:t>O</a:t>
            </a:r>
          </a:p>
        </p:txBody>
      </p:sp>
      <p:sp>
        <p:nvSpPr>
          <p:cNvPr id="61" name="Line 56"/>
          <p:cNvSpPr>
            <a:spLocks noChangeShapeType="1"/>
          </p:cNvSpPr>
          <p:nvPr/>
        </p:nvSpPr>
        <p:spPr bwMode="auto">
          <a:xfrm>
            <a:off x="8700655" y="2142636"/>
            <a:ext cx="10876" cy="1311743"/>
          </a:xfrm>
          <a:prstGeom prst="line">
            <a:avLst/>
          </a:prstGeom>
          <a:noFill/>
          <a:ln w="15875" cap="rnd">
            <a:solidFill>
              <a:srgbClr val="00808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62" name="Rectangle 57"/>
          <p:cNvSpPr>
            <a:spLocks noChangeArrowheads="1"/>
          </p:cNvSpPr>
          <p:nvPr/>
        </p:nvSpPr>
        <p:spPr bwMode="auto">
          <a:xfrm>
            <a:off x="6894635" y="2142636"/>
            <a:ext cx="182563" cy="13970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1800" dirty="0">
                <a:solidFill>
                  <a:srgbClr val="008080"/>
                </a:solidFill>
                <a:effectLst>
                  <a:outerShdw blurRad="38100" dist="38100" dir="2700000" algn="tl">
                    <a:srgbClr val="C0C0C0"/>
                  </a:outerShdw>
                </a:effectLst>
              </a:rPr>
              <a:t>P</a:t>
            </a:r>
            <a:r>
              <a:rPr lang="en-US" altLang="zh-CN" sz="1000" dirty="0">
                <a:solidFill>
                  <a:srgbClr val="008080"/>
                </a:solidFill>
                <a:effectLst>
                  <a:outerShdw blurRad="38100" dist="38100" dir="2700000" algn="tl">
                    <a:srgbClr val="C0C0C0"/>
                  </a:outerShdw>
                </a:effectLst>
              </a:rPr>
              <a:t>1</a:t>
            </a:r>
          </a:p>
        </p:txBody>
      </p:sp>
      <p:sp>
        <p:nvSpPr>
          <p:cNvPr id="68" name="Rectangle 63"/>
          <p:cNvSpPr>
            <a:spLocks noChangeArrowheads="1"/>
          </p:cNvSpPr>
          <p:nvPr/>
        </p:nvSpPr>
        <p:spPr bwMode="auto">
          <a:xfrm>
            <a:off x="8770268" y="1592561"/>
            <a:ext cx="757238" cy="282575"/>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a:solidFill>
                  <a:srgbClr val="008080"/>
                </a:solidFill>
                <a:effectLst>
                  <a:outerShdw blurRad="38100" dist="38100" dir="2700000" algn="tl">
                    <a:srgbClr val="C0C0C0"/>
                  </a:outerShdw>
                </a:effectLst>
              </a:rPr>
              <a:t>S</a:t>
            </a:r>
            <a:endParaRPr lang="en-US" altLang="zh-CN" sz="1200">
              <a:solidFill>
                <a:srgbClr val="008080"/>
              </a:solidFill>
              <a:effectLst>
                <a:outerShdw blurRad="38100" dist="38100" dir="2700000" algn="tl">
                  <a:srgbClr val="C0C0C0"/>
                </a:outerShdw>
              </a:effectLst>
            </a:endParaRPr>
          </a:p>
        </p:txBody>
      </p:sp>
      <p:sp>
        <p:nvSpPr>
          <p:cNvPr id="69" name="Line 64"/>
          <p:cNvSpPr>
            <a:spLocks noChangeShapeType="1"/>
          </p:cNvSpPr>
          <p:nvPr/>
        </p:nvSpPr>
        <p:spPr bwMode="auto">
          <a:xfrm flipH="1">
            <a:off x="7255793" y="2181523"/>
            <a:ext cx="1455738" cy="0"/>
          </a:xfrm>
          <a:prstGeom prst="line">
            <a:avLst/>
          </a:prstGeom>
          <a:noFill/>
          <a:ln w="19050" cap="rnd">
            <a:solidFill>
              <a:srgbClr val="008080">
                <a:alpha val="96000"/>
              </a:srgbClr>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74" name="Freeform 62"/>
          <p:cNvSpPr/>
          <p:nvPr/>
        </p:nvSpPr>
        <p:spPr bwMode="auto">
          <a:xfrm>
            <a:off x="7952705" y="1794493"/>
            <a:ext cx="893763" cy="1312862"/>
          </a:xfrm>
          <a:custGeom>
            <a:avLst/>
            <a:gdLst>
              <a:gd name="T0" fmla="*/ 0 w 736"/>
              <a:gd name="T1" fmla="*/ 1176 h 1176"/>
              <a:gd name="T2" fmla="*/ 215 w 736"/>
              <a:gd name="T3" fmla="*/ 1029 h 1176"/>
              <a:gd name="T4" fmla="*/ 402 w 736"/>
              <a:gd name="T5" fmla="*/ 788 h 1176"/>
              <a:gd name="T6" fmla="*/ 469 w 736"/>
              <a:gd name="T7" fmla="*/ 654 h 1176"/>
              <a:gd name="T8" fmla="*/ 630 w 736"/>
              <a:gd name="T9" fmla="*/ 279 h 1176"/>
              <a:gd name="T10" fmla="*/ 736 w 736"/>
              <a:gd name="T11" fmla="*/ 0 h 1176"/>
            </a:gdLst>
            <a:ahLst/>
            <a:cxnLst>
              <a:cxn ang="0">
                <a:pos x="T0" y="T1"/>
              </a:cxn>
              <a:cxn ang="0">
                <a:pos x="T2" y="T3"/>
              </a:cxn>
              <a:cxn ang="0">
                <a:pos x="T4" y="T5"/>
              </a:cxn>
              <a:cxn ang="0">
                <a:pos x="T6" y="T7"/>
              </a:cxn>
              <a:cxn ang="0">
                <a:pos x="T8" y="T9"/>
              </a:cxn>
              <a:cxn ang="0">
                <a:pos x="T10" y="T11"/>
              </a:cxn>
            </a:cxnLst>
            <a:rect l="0" t="0" r="r" b="b"/>
            <a:pathLst>
              <a:path w="736" h="1176">
                <a:moveTo>
                  <a:pt x="0" y="1176"/>
                </a:moveTo>
                <a:cubicBezTo>
                  <a:pt x="36" y="1151"/>
                  <a:pt x="148" y="1094"/>
                  <a:pt x="215" y="1029"/>
                </a:cubicBezTo>
                <a:cubicBezTo>
                  <a:pt x="282" y="964"/>
                  <a:pt x="360" y="851"/>
                  <a:pt x="402" y="788"/>
                </a:cubicBezTo>
                <a:cubicBezTo>
                  <a:pt x="444" y="725"/>
                  <a:pt x="431" y="739"/>
                  <a:pt x="469" y="654"/>
                </a:cubicBezTo>
                <a:cubicBezTo>
                  <a:pt x="507" y="569"/>
                  <a:pt x="585" y="388"/>
                  <a:pt x="630" y="279"/>
                </a:cubicBezTo>
                <a:cubicBezTo>
                  <a:pt x="675" y="170"/>
                  <a:pt x="714" y="58"/>
                  <a:pt x="736" y="0"/>
                </a:cubicBezTo>
              </a:path>
            </a:pathLst>
          </a:custGeom>
          <a:noFill/>
          <a:ln w="25400" cap="flat" cmpd="sng">
            <a:solidFill>
              <a:srgbClr val="008080"/>
            </a:solidFill>
            <a:prstDash val="solid"/>
            <a:round/>
            <a:headEnd type="none" w="med" len="med"/>
            <a:tailEnd type="none" w="med" len="me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75" name="Rectangle 57"/>
          <p:cNvSpPr>
            <a:spLocks noChangeArrowheads="1"/>
          </p:cNvSpPr>
          <p:nvPr/>
        </p:nvSpPr>
        <p:spPr bwMode="auto">
          <a:xfrm>
            <a:off x="8520950" y="3172123"/>
            <a:ext cx="182563" cy="13970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ltLang="zh-CN" sz="1000" dirty="0">
              <a:solidFill>
                <a:srgbClr val="008080"/>
              </a:solidFill>
              <a:effectLst>
                <a:outerShdw blurRad="38100" dist="38100" dir="2700000" algn="tl">
                  <a:srgbClr val="C0C0C0"/>
                </a:outerShdw>
              </a:effectLst>
            </a:endParaRPr>
          </a:p>
        </p:txBody>
      </p:sp>
      <p:sp>
        <p:nvSpPr>
          <p:cNvPr id="76" name="Rectangle 57"/>
          <p:cNvSpPr>
            <a:spLocks noChangeArrowheads="1"/>
          </p:cNvSpPr>
          <p:nvPr/>
        </p:nvSpPr>
        <p:spPr bwMode="auto">
          <a:xfrm>
            <a:off x="8493407" y="3549629"/>
            <a:ext cx="452278" cy="17477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1800" dirty="0">
                <a:solidFill>
                  <a:srgbClr val="008080"/>
                </a:solidFill>
                <a:effectLst>
                  <a:outerShdw blurRad="38100" dist="38100" dir="2700000" algn="tl">
                    <a:srgbClr val="C0C0C0"/>
                  </a:outerShdw>
                </a:effectLst>
              </a:rPr>
              <a:t>nQ</a:t>
            </a:r>
            <a:r>
              <a:rPr lang="en-US" altLang="zh-CN" sz="1000" dirty="0">
                <a:solidFill>
                  <a:srgbClr val="008080"/>
                </a:solidFill>
                <a:effectLst>
                  <a:outerShdw blurRad="38100" dist="38100" dir="2700000" algn="tl">
                    <a:srgbClr val="C0C0C0"/>
                  </a:outerShdw>
                </a:effectLst>
              </a:rPr>
              <a:t>2</a:t>
            </a:r>
          </a:p>
        </p:txBody>
      </p:sp>
      <p:sp>
        <p:nvSpPr>
          <p:cNvPr id="78" name="Line 11"/>
          <p:cNvSpPr>
            <a:spLocks noChangeShapeType="1"/>
          </p:cNvSpPr>
          <p:nvPr/>
        </p:nvSpPr>
        <p:spPr bwMode="auto">
          <a:xfrm>
            <a:off x="3185558" y="2667252"/>
            <a:ext cx="0" cy="807173"/>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79" name="Rectangle 14"/>
          <p:cNvSpPr>
            <a:spLocks noChangeArrowheads="1"/>
          </p:cNvSpPr>
          <p:nvPr/>
        </p:nvSpPr>
        <p:spPr bwMode="auto">
          <a:xfrm>
            <a:off x="2439577" y="2890555"/>
            <a:ext cx="286703" cy="222089"/>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1800" dirty="0">
                <a:effectLst>
                  <a:outerShdw blurRad="38100" dist="38100" dir="2700000" algn="tl">
                    <a:srgbClr val="C0C0C0"/>
                  </a:outerShdw>
                </a:effectLst>
              </a:rPr>
              <a:t>P</a:t>
            </a:r>
            <a:r>
              <a:rPr lang="en-US" altLang="zh-CN" sz="1000" dirty="0">
                <a:effectLst>
                  <a:outerShdw blurRad="38100" dist="38100" dir="2700000" algn="tl">
                    <a:srgbClr val="C0C0C0"/>
                  </a:outerShdw>
                </a:effectLst>
              </a:rPr>
              <a:t>C</a:t>
            </a:r>
          </a:p>
        </p:txBody>
      </p:sp>
      <p:sp>
        <p:nvSpPr>
          <p:cNvPr id="80" name="Rectangle 14"/>
          <p:cNvSpPr>
            <a:spLocks noChangeArrowheads="1"/>
          </p:cNvSpPr>
          <p:nvPr/>
        </p:nvSpPr>
        <p:spPr bwMode="auto">
          <a:xfrm>
            <a:off x="3007664" y="3552647"/>
            <a:ext cx="286703" cy="222089"/>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1800" dirty="0">
                <a:effectLst>
                  <a:outerShdw blurRad="38100" dist="38100" dir="2700000" algn="tl">
                    <a:srgbClr val="C0C0C0"/>
                  </a:outerShdw>
                </a:effectLst>
              </a:rPr>
              <a:t>Q</a:t>
            </a:r>
            <a:r>
              <a:rPr lang="en-US" altLang="zh-CN" sz="1000" dirty="0">
                <a:effectLst>
                  <a:outerShdw blurRad="38100" dist="38100" dir="2700000" algn="tl">
                    <a:srgbClr val="C0C0C0"/>
                  </a:outerShdw>
                </a:effectLst>
              </a:rPr>
              <a:t>C</a:t>
            </a:r>
          </a:p>
        </p:txBody>
      </p:sp>
      <p:sp>
        <p:nvSpPr>
          <p:cNvPr id="81" name="Rectangle 14"/>
          <p:cNvSpPr>
            <a:spLocks noChangeArrowheads="1"/>
          </p:cNvSpPr>
          <p:nvPr/>
        </p:nvSpPr>
        <p:spPr bwMode="auto">
          <a:xfrm>
            <a:off x="3405328" y="3550557"/>
            <a:ext cx="286703" cy="222089"/>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1800" dirty="0">
                <a:effectLst>
                  <a:outerShdw blurRad="38100" dist="38100" dir="2700000" algn="tl">
                    <a:srgbClr val="C0C0C0"/>
                  </a:outerShdw>
                </a:effectLst>
              </a:rPr>
              <a:t>Q</a:t>
            </a:r>
            <a:r>
              <a:rPr lang="en-US" altLang="zh-CN" sz="1000" dirty="0">
                <a:effectLst>
                  <a:outerShdw blurRad="38100" dist="38100" dir="2700000" algn="tl">
                    <a:srgbClr val="C0C0C0"/>
                  </a:outerShdw>
                </a:effectLst>
              </a:rPr>
              <a:t>B</a:t>
            </a:r>
          </a:p>
        </p:txBody>
      </p:sp>
      <p:sp>
        <p:nvSpPr>
          <p:cNvPr id="82" name="Rectangle 14"/>
          <p:cNvSpPr>
            <a:spLocks noChangeArrowheads="1"/>
          </p:cNvSpPr>
          <p:nvPr/>
        </p:nvSpPr>
        <p:spPr bwMode="auto">
          <a:xfrm>
            <a:off x="3872528" y="3577418"/>
            <a:ext cx="286703" cy="222089"/>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1800" dirty="0">
                <a:effectLst>
                  <a:outerShdw blurRad="38100" dist="38100" dir="2700000" algn="tl">
                    <a:srgbClr val="C0C0C0"/>
                  </a:outerShdw>
                </a:effectLst>
              </a:rPr>
              <a:t>Q</a:t>
            </a:r>
            <a:r>
              <a:rPr lang="en-US" altLang="zh-CN" sz="1000" dirty="0">
                <a:effectLst>
                  <a:outerShdw blurRad="38100" dist="38100" dir="2700000" algn="tl">
                    <a:srgbClr val="C0C0C0"/>
                  </a:outerShdw>
                </a:effectLst>
              </a:rPr>
              <a:t>A</a:t>
            </a:r>
          </a:p>
        </p:txBody>
      </p:sp>
      <p:sp>
        <p:nvSpPr>
          <p:cNvPr id="83" name="文本框 82"/>
          <p:cNvSpPr txBox="1"/>
          <p:nvPr/>
        </p:nvSpPr>
        <p:spPr>
          <a:xfrm>
            <a:off x="3695287" y="3938709"/>
            <a:ext cx="969491" cy="369332"/>
          </a:xfrm>
          <a:prstGeom prst="rect">
            <a:avLst/>
          </a:prstGeom>
          <a:noFill/>
        </p:spPr>
        <p:txBody>
          <a:bodyPr wrap="square" rtlCol="0">
            <a:spAutoFit/>
          </a:bodyPr>
          <a:lstStyle/>
          <a:p>
            <a:r>
              <a:rPr lang="en-US" altLang="zh-CN" dirty="0"/>
              <a:t>(a)</a:t>
            </a:r>
            <a:endParaRPr lang="zh-CN" altLang="en-US" dirty="0"/>
          </a:p>
        </p:txBody>
      </p:sp>
      <p:sp>
        <p:nvSpPr>
          <p:cNvPr id="85" name="文本框 84"/>
          <p:cNvSpPr txBox="1"/>
          <p:nvPr/>
        </p:nvSpPr>
        <p:spPr>
          <a:xfrm>
            <a:off x="8115497" y="3973114"/>
            <a:ext cx="425377" cy="369332"/>
          </a:xfrm>
          <a:prstGeom prst="rect">
            <a:avLst/>
          </a:prstGeom>
          <a:noFill/>
        </p:spPr>
        <p:txBody>
          <a:bodyPr wrap="square" rtlCol="0">
            <a:spAutoFit/>
          </a:bodyPr>
          <a:lstStyle/>
          <a:p>
            <a:r>
              <a:rPr lang="en-US" altLang="zh-CN" dirty="0"/>
              <a:t>(b)</a:t>
            </a:r>
            <a:endParaRPr lang="zh-CN" altLang="en-US" dirty="0"/>
          </a:p>
        </p:txBody>
      </p:sp>
      <p:sp>
        <p:nvSpPr>
          <p:cNvPr id="92" name="文本框 91"/>
          <p:cNvSpPr txBox="1"/>
          <p:nvPr/>
        </p:nvSpPr>
        <p:spPr>
          <a:xfrm>
            <a:off x="911958" y="1441091"/>
            <a:ext cx="707886" cy="3198646"/>
          </a:xfrm>
          <a:prstGeom prst="rect">
            <a:avLst/>
          </a:prstGeom>
          <a:noFill/>
        </p:spPr>
        <p:txBody>
          <a:bodyPr vert="eaVert" wrap="square" rtlCol="0">
            <a:spAutoFit/>
          </a:bodyPr>
          <a:lstStyle/>
          <a:p>
            <a:r>
              <a:rPr lang="zh-CN" altLang="en-US" dirty="0">
                <a:latin typeface="微软雅黑" panose="020B0503020204020204" pitchFamily="34" charset="-122"/>
                <a:ea typeface="微软雅黑" panose="020B0503020204020204" pitchFamily="34" charset="-122"/>
              </a:rPr>
              <a:t>短期供给曲线：从企业到市场</a:t>
            </a:r>
          </a:p>
          <a:p>
            <a:endParaRPr lang="zh-CN" altLang="en-US" sz="1600" dirty="0"/>
          </a:p>
        </p:txBody>
      </p:sp>
      <p:sp>
        <p:nvSpPr>
          <p:cNvPr id="47" name="Rectangle 60"/>
          <p:cNvSpPr>
            <a:spLocks noChangeArrowheads="1"/>
          </p:cNvSpPr>
          <p:nvPr/>
        </p:nvSpPr>
        <p:spPr bwMode="auto">
          <a:xfrm>
            <a:off x="2960356" y="4748873"/>
            <a:ext cx="7593572"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r>
              <a:rPr lang="zh-CN" altLang="en-US" sz="2000" b="0" dirty="0">
                <a:latin typeface="微软雅黑" panose="020B0503020204020204" pitchFamily="34" charset="-122"/>
                <a:ea typeface="微软雅黑" panose="020B0503020204020204" pitchFamily="34" charset="-122"/>
              </a:rPr>
              <a:t>位于</a:t>
            </a:r>
            <a:r>
              <a:rPr lang="zh-CN" altLang="en-US" sz="2000" b="0"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平均变动成本</a:t>
            </a:r>
            <a:r>
              <a:rPr lang="zh-CN" altLang="en-US" sz="2000" b="0" dirty="0">
                <a:latin typeface="微软雅黑" panose="020B0503020204020204" pitchFamily="34" charset="-122"/>
                <a:ea typeface="微软雅黑" panose="020B0503020204020204" pitchFamily="34" charset="-122"/>
              </a:rPr>
              <a:t>曲线</a:t>
            </a:r>
            <a:r>
              <a:rPr lang="zh-CN" altLang="en-US" sz="2000" b="0" dirty="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最低点</a:t>
            </a:r>
            <a:r>
              <a:rPr lang="zh-CN" altLang="en-US" sz="2000" b="0" dirty="0">
                <a:latin typeface="微软雅黑" panose="020B0503020204020204" pitchFamily="34" charset="-122"/>
                <a:ea typeface="微软雅黑" panose="020B0503020204020204" pitchFamily="34" charset="-122"/>
              </a:rPr>
              <a:t>以上的</a:t>
            </a:r>
            <a:r>
              <a:rPr lang="zh-CN" altLang="en-US" sz="2000" b="0" dirty="0">
                <a:solidFill>
                  <a:srgbClr val="CC99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短期边际成本曲线</a:t>
            </a:r>
            <a:r>
              <a:rPr lang="zh-CN" altLang="en-US" sz="2000" dirty="0">
                <a:solidFill>
                  <a:srgbClr val="CC99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为企业的</a:t>
            </a:r>
            <a:r>
              <a:rPr lang="zh-CN" altLang="en-US" sz="20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短期供给曲线。</a:t>
            </a:r>
            <a:endParaRPr lang="zh-CN" altLang="en-US" sz="2000" b="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48" name="Line 66"/>
          <p:cNvSpPr>
            <a:spLocks noChangeShapeType="1"/>
          </p:cNvSpPr>
          <p:nvPr/>
        </p:nvSpPr>
        <p:spPr bwMode="auto">
          <a:xfrm flipV="1">
            <a:off x="3052669" y="5281638"/>
            <a:ext cx="7475300" cy="12063"/>
          </a:xfrm>
          <a:prstGeom prst="line">
            <a:avLst/>
          </a:prstGeom>
          <a:noFill/>
          <a:ln w="9525">
            <a:solidFill>
              <a:schemeClr val="hlink"/>
            </a:solidFill>
            <a:round/>
          </a:ln>
          <a:effectLst>
            <a:prstShdw prst="shdw17" dist="17961" dir="2700000">
              <a:schemeClr val="hlink">
                <a:gamma/>
                <a:shade val="60000"/>
                <a:invGamma/>
              </a:schemeClr>
            </a:prstShdw>
          </a:effectLst>
          <a:extLst>
            <a:ext uri="{909E8E84-426E-40DD-AFC4-6F175D3DCCD1}">
              <a14:hiddenFill xmlns:a14="http://schemas.microsoft.com/office/drawing/2010/main">
                <a:noFill/>
              </a14:hiddenFill>
            </a:ext>
          </a:extLst>
        </p:spPr>
        <p:txBody>
          <a:bodyPr wrap="none"/>
          <a:lstStyle/>
          <a:p>
            <a:endParaRPr lang="zh-CN" altLang="en-US"/>
          </a:p>
        </p:txBody>
      </p:sp>
      <p:pic>
        <p:nvPicPr>
          <p:cNvPr id="50" name="Picture 20" descr="BD05515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0687" y="4645725"/>
            <a:ext cx="1489075" cy="1600200"/>
          </a:xfrm>
          <a:prstGeom prst="rect">
            <a:avLst/>
          </a:prstGeom>
          <a:noFill/>
          <a:extLst>
            <a:ext uri="{909E8E84-426E-40DD-AFC4-6F175D3DCCD1}">
              <a14:hiddenFill xmlns:a14="http://schemas.microsoft.com/office/drawing/2010/main">
                <a:solidFill>
                  <a:srgbClr val="FFFFFF"/>
                </a:solidFill>
              </a14:hiddenFill>
            </a:ext>
          </a:extLst>
        </p:spPr>
      </p:pic>
      <p:sp>
        <p:nvSpPr>
          <p:cNvPr id="51" name="Freeform 30"/>
          <p:cNvSpPr/>
          <p:nvPr/>
        </p:nvSpPr>
        <p:spPr bwMode="auto">
          <a:xfrm rot="979011">
            <a:off x="3043879" y="1990296"/>
            <a:ext cx="1407813" cy="921254"/>
          </a:xfrm>
          <a:custGeom>
            <a:avLst/>
            <a:gdLst>
              <a:gd name="T0" fmla="*/ 0 w 1294"/>
              <a:gd name="T1" fmla="*/ 346 h 600"/>
              <a:gd name="T2" fmla="*/ 146 w 1294"/>
              <a:gd name="T3" fmla="*/ 500 h 600"/>
              <a:gd name="T4" fmla="*/ 356 w 1294"/>
              <a:gd name="T5" fmla="*/ 582 h 600"/>
              <a:gd name="T6" fmla="*/ 624 w 1294"/>
              <a:gd name="T7" fmla="*/ 574 h 600"/>
              <a:gd name="T8" fmla="*/ 1000 w 1294"/>
              <a:gd name="T9" fmla="*/ 426 h 600"/>
              <a:gd name="T10" fmla="*/ 1192 w 1294"/>
              <a:gd name="T11" fmla="*/ 222 h 600"/>
              <a:gd name="T12" fmla="*/ 1294 w 1294"/>
              <a:gd name="T13" fmla="*/ 0 h 600"/>
            </a:gdLst>
            <a:ahLst/>
            <a:cxnLst>
              <a:cxn ang="0">
                <a:pos x="T0" y="T1"/>
              </a:cxn>
              <a:cxn ang="0">
                <a:pos x="T2" y="T3"/>
              </a:cxn>
              <a:cxn ang="0">
                <a:pos x="T4" y="T5"/>
              </a:cxn>
              <a:cxn ang="0">
                <a:pos x="T6" y="T7"/>
              </a:cxn>
              <a:cxn ang="0">
                <a:pos x="T8" y="T9"/>
              </a:cxn>
              <a:cxn ang="0">
                <a:pos x="T10" y="T11"/>
              </a:cxn>
              <a:cxn ang="0">
                <a:pos x="T12" y="T13"/>
              </a:cxn>
            </a:cxnLst>
            <a:rect l="0" t="0" r="r" b="b"/>
            <a:pathLst>
              <a:path w="1294" h="600">
                <a:moveTo>
                  <a:pt x="0" y="346"/>
                </a:moveTo>
                <a:cubicBezTo>
                  <a:pt x="23" y="372"/>
                  <a:pt x="87" y="461"/>
                  <a:pt x="146" y="500"/>
                </a:cubicBezTo>
                <a:cubicBezTo>
                  <a:pt x="205" y="539"/>
                  <a:pt x="276" y="570"/>
                  <a:pt x="356" y="582"/>
                </a:cubicBezTo>
                <a:cubicBezTo>
                  <a:pt x="436" y="594"/>
                  <a:pt x="517" y="600"/>
                  <a:pt x="624" y="574"/>
                </a:cubicBezTo>
                <a:cubicBezTo>
                  <a:pt x="731" y="548"/>
                  <a:pt x="905" y="485"/>
                  <a:pt x="1000" y="426"/>
                </a:cubicBezTo>
                <a:cubicBezTo>
                  <a:pt x="1095" y="367"/>
                  <a:pt x="1143" y="293"/>
                  <a:pt x="1192" y="222"/>
                </a:cubicBezTo>
                <a:cubicBezTo>
                  <a:pt x="1241" y="151"/>
                  <a:pt x="1273" y="46"/>
                  <a:pt x="1294" y="0"/>
                </a:cubicBezTo>
              </a:path>
            </a:pathLst>
          </a:custGeom>
          <a:noFill/>
          <a:ln w="22225"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3" name="文本框 2"/>
          <p:cNvSpPr txBox="1"/>
          <p:nvPr/>
        </p:nvSpPr>
        <p:spPr>
          <a:xfrm>
            <a:off x="4524313" y="1992898"/>
            <a:ext cx="723764" cy="369332"/>
          </a:xfrm>
          <a:prstGeom prst="rect">
            <a:avLst/>
          </a:prstGeom>
          <a:noFill/>
        </p:spPr>
        <p:txBody>
          <a:bodyPr wrap="square" rtlCol="0">
            <a:spAutoFit/>
          </a:bodyPr>
          <a:lstStyle/>
          <a:p>
            <a:r>
              <a:rPr lang="en-US" altLang="zh-CN" dirty="0"/>
              <a:t>AVC</a:t>
            </a:r>
            <a:endParaRPr lang="zh-CN" altLang="en-US" dirty="0"/>
          </a:p>
        </p:txBody>
      </p:sp>
      <p:sp>
        <p:nvSpPr>
          <p:cNvPr id="8" name="文本框 7"/>
          <p:cNvSpPr txBox="1"/>
          <p:nvPr/>
        </p:nvSpPr>
        <p:spPr>
          <a:xfrm>
            <a:off x="3788937" y="1836291"/>
            <a:ext cx="383630" cy="369332"/>
          </a:xfrm>
          <a:prstGeom prst="rect">
            <a:avLst/>
          </a:prstGeom>
          <a:noFill/>
        </p:spPr>
        <p:txBody>
          <a:bodyPr wrap="square" rtlCol="0">
            <a:spAutoFit/>
          </a:bodyPr>
          <a:lstStyle/>
          <a:p>
            <a:r>
              <a:rPr lang="en-US" altLang="zh-CN" dirty="0"/>
              <a:t>A</a:t>
            </a:r>
            <a:endParaRPr lang="zh-CN" altLang="en-US" dirty="0"/>
          </a:p>
        </p:txBody>
      </p:sp>
      <p:sp>
        <p:nvSpPr>
          <p:cNvPr id="54" name="Line 20"/>
          <p:cNvSpPr>
            <a:spLocks noChangeShapeType="1"/>
          </p:cNvSpPr>
          <p:nvPr/>
        </p:nvSpPr>
        <p:spPr bwMode="auto">
          <a:xfrm flipH="1" flipV="1">
            <a:off x="2805655" y="2840500"/>
            <a:ext cx="673412" cy="15156"/>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55" name="Line 11"/>
          <p:cNvSpPr>
            <a:spLocks noChangeShapeType="1"/>
          </p:cNvSpPr>
          <p:nvPr/>
        </p:nvSpPr>
        <p:spPr bwMode="auto">
          <a:xfrm flipH="1">
            <a:off x="3553607" y="2855657"/>
            <a:ext cx="1870" cy="648784"/>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15" name="文本框 14"/>
          <p:cNvSpPr txBox="1"/>
          <p:nvPr/>
        </p:nvSpPr>
        <p:spPr>
          <a:xfrm>
            <a:off x="3315958" y="2517414"/>
            <a:ext cx="237649" cy="369332"/>
          </a:xfrm>
          <a:prstGeom prst="rect">
            <a:avLst/>
          </a:prstGeom>
          <a:noFill/>
        </p:spPr>
        <p:txBody>
          <a:bodyPr wrap="square" rtlCol="0">
            <a:spAutoFit/>
          </a:bodyPr>
          <a:lstStyle/>
          <a:p>
            <a:r>
              <a:rPr lang="en-US" altLang="zh-CN" dirty="0"/>
              <a:t>B</a:t>
            </a:r>
            <a:endParaRPr lang="zh-CN" altLang="en-US" dirty="0"/>
          </a:p>
        </p:txBody>
      </p:sp>
      <p:sp>
        <p:nvSpPr>
          <p:cNvPr id="16" name="文本框 15"/>
          <p:cNvSpPr txBox="1"/>
          <p:nvPr/>
        </p:nvSpPr>
        <p:spPr>
          <a:xfrm>
            <a:off x="3140751" y="3006563"/>
            <a:ext cx="268913" cy="369332"/>
          </a:xfrm>
          <a:prstGeom prst="rect">
            <a:avLst/>
          </a:prstGeom>
          <a:noFill/>
        </p:spPr>
        <p:txBody>
          <a:bodyPr wrap="square" rtlCol="0">
            <a:spAutoFit/>
          </a:bodyPr>
          <a:lstStyle/>
          <a:p>
            <a:r>
              <a:rPr lang="en-US" altLang="zh-CN" dirty="0"/>
              <a:t>C</a:t>
            </a:r>
            <a:endParaRPr lang="zh-CN" altLang="en-US" dirty="0"/>
          </a:p>
        </p:txBody>
      </p:sp>
      <p:sp>
        <p:nvSpPr>
          <p:cNvPr id="64" name="Rectangle 14"/>
          <p:cNvSpPr>
            <a:spLocks noChangeArrowheads="1"/>
          </p:cNvSpPr>
          <p:nvPr/>
        </p:nvSpPr>
        <p:spPr bwMode="auto">
          <a:xfrm>
            <a:off x="2439577" y="2458143"/>
            <a:ext cx="286703" cy="222089"/>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1800" dirty="0">
                <a:effectLst>
                  <a:outerShdw blurRad="38100" dist="38100" dir="2700000" algn="tl">
                    <a:srgbClr val="C0C0C0"/>
                  </a:outerShdw>
                </a:effectLst>
              </a:rPr>
              <a:t>P</a:t>
            </a:r>
            <a:r>
              <a:rPr lang="en-US" altLang="zh-CN" sz="1000" dirty="0">
                <a:effectLst>
                  <a:outerShdw blurRad="38100" dist="38100" dir="2700000" algn="tl">
                    <a:srgbClr val="C0C0C0"/>
                  </a:outerShdw>
                </a:effectLst>
              </a:rPr>
              <a:t>1</a:t>
            </a:r>
          </a:p>
        </p:txBody>
      </p:sp>
      <p:sp>
        <p:nvSpPr>
          <p:cNvPr id="66" name="Rectangle 14"/>
          <p:cNvSpPr>
            <a:spLocks noChangeArrowheads="1"/>
          </p:cNvSpPr>
          <p:nvPr/>
        </p:nvSpPr>
        <p:spPr bwMode="auto">
          <a:xfrm>
            <a:off x="2432830" y="2674223"/>
            <a:ext cx="286703" cy="222089"/>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1800" dirty="0">
                <a:effectLst>
                  <a:outerShdw blurRad="38100" dist="38100" dir="2700000" algn="tl">
                    <a:srgbClr val="C0C0C0"/>
                  </a:outerShdw>
                </a:effectLst>
              </a:rPr>
              <a:t>P</a:t>
            </a:r>
            <a:r>
              <a:rPr lang="en-US" altLang="zh-CN" sz="1000" dirty="0">
                <a:effectLst>
                  <a:outerShdw blurRad="38100" dist="38100" dir="2700000" algn="tl">
                    <a:srgbClr val="C0C0C0"/>
                  </a:outerShdw>
                </a:effectLst>
              </a:rPr>
              <a:t>B</a:t>
            </a:r>
          </a:p>
        </p:txBody>
      </p:sp>
      <p:sp>
        <p:nvSpPr>
          <p:cNvPr id="2" name="TextBox 1"/>
          <p:cNvSpPr txBox="1"/>
          <p:nvPr/>
        </p:nvSpPr>
        <p:spPr>
          <a:xfrm>
            <a:off x="2955480" y="5407604"/>
            <a:ext cx="7914166" cy="55399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市场的短期供给曲线是所有企业的真正的短期供给曲线的</a:t>
            </a:r>
            <a:r>
              <a:rPr lang="zh-CN" altLang="en-US" sz="2000" b="1" dirty="0">
                <a:solidFill>
                  <a:srgbClr val="FF0000"/>
                </a:solidFill>
                <a:latin typeface="微软雅黑" panose="020B0503020204020204" pitchFamily="34" charset="-122"/>
                <a:ea typeface="微软雅黑" panose="020B0503020204020204" pitchFamily="34" charset="-122"/>
              </a:rPr>
              <a:t>水平相加</a:t>
            </a:r>
            <a:r>
              <a:rPr lang="zh-CN" altLang="en-US" sz="2000" dirty="0">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7"/>
                                        </p:tgtEl>
                                        <p:attrNameLst>
                                          <p:attrName>style.visibility</p:attrName>
                                        </p:attrNameLst>
                                      </p:cBhvr>
                                      <p:to>
                                        <p:strVal val="visible"/>
                                      </p:to>
                                    </p:set>
                                    <p:animEffect transition="in" filter="fade">
                                      <p:cBhvr>
                                        <p:cTn id="14" dur="1000"/>
                                        <p:tgtEl>
                                          <p:spTgt spid="77"/>
                                        </p:tgtEl>
                                      </p:cBhvr>
                                    </p:animEffect>
                                    <p:anim calcmode="lin" valueType="num">
                                      <p:cBhvr>
                                        <p:cTn id="15" dur="1000" fill="hold"/>
                                        <p:tgtEl>
                                          <p:spTgt spid="77"/>
                                        </p:tgtEl>
                                        <p:attrNameLst>
                                          <p:attrName>ppt_x</p:attrName>
                                        </p:attrNameLst>
                                      </p:cBhvr>
                                      <p:tavLst>
                                        <p:tav tm="0">
                                          <p:val>
                                            <p:strVal val="#ppt_x"/>
                                          </p:val>
                                        </p:tav>
                                        <p:tav tm="100000">
                                          <p:val>
                                            <p:strVal val="#ppt_x"/>
                                          </p:val>
                                        </p:tav>
                                      </p:tavLst>
                                    </p:anim>
                                    <p:anim calcmode="lin" valueType="num">
                                      <p:cBhvr>
                                        <p:cTn id="16" dur="1000" fill="hold"/>
                                        <p:tgtEl>
                                          <p:spTgt spid="7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1000"/>
                                        <p:tgtEl>
                                          <p:spTgt spid="23"/>
                                        </p:tgtEl>
                                      </p:cBhvr>
                                    </p:animEffect>
                                    <p:anim calcmode="lin" valueType="num">
                                      <p:cBhvr>
                                        <p:cTn id="60" dur="1000" fill="hold"/>
                                        <p:tgtEl>
                                          <p:spTgt spid="23"/>
                                        </p:tgtEl>
                                        <p:attrNameLst>
                                          <p:attrName>ppt_x</p:attrName>
                                        </p:attrNameLst>
                                      </p:cBhvr>
                                      <p:tavLst>
                                        <p:tav tm="0">
                                          <p:val>
                                            <p:strVal val="#ppt_x"/>
                                          </p:val>
                                        </p:tav>
                                        <p:tav tm="100000">
                                          <p:val>
                                            <p:strVal val="#ppt_x"/>
                                          </p:val>
                                        </p:tav>
                                      </p:tavLst>
                                    </p:anim>
                                    <p:anim calcmode="lin" valueType="num">
                                      <p:cBhvr>
                                        <p:cTn id="61" dur="1000" fill="hold"/>
                                        <p:tgtEl>
                                          <p:spTgt spid="2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1000"/>
                                        <p:tgtEl>
                                          <p:spTgt spid="24"/>
                                        </p:tgtEl>
                                      </p:cBhvr>
                                    </p:animEffect>
                                    <p:anim calcmode="lin" valueType="num">
                                      <p:cBhvr>
                                        <p:cTn id="65" dur="1000" fill="hold"/>
                                        <p:tgtEl>
                                          <p:spTgt spid="24"/>
                                        </p:tgtEl>
                                        <p:attrNameLst>
                                          <p:attrName>ppt_x</p:attrName>
                                        </p:attrNameLst>
                                      </p:cBhvr>
                                      <p:tavLst>
                                        <p:tav tm="0">
                                          <p:val>
                                            <p:strVal val="#ppt_x"/>
                                          </p:val>
                                        </p:tav>
                                        <p:tav tm="100000">
                                          <p:val>
                                            <p:strVal val="#ppt_x"/>
                                          </p:val>
                                        </p:tav>
                                      </p:tavLst>
                                    </p:anim>
                                    <p:anim calcmode="lin" valueType="num">
                                      <p:cBhvr>
                                        <p:cTn id="66" dur="1000" fill="hold"/>
                                        <p:tgtEl>
                                          <p:spTgt spid="2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1000"/>
                                        <p:tgtEl>
                                          <p:spTgt spid="25"/>
                                        </p:tgtEl>
                                      </p:cBhvr>
                                    </p:animEffect>
                                    <p:anim calcmode="lin" valueType="num">
                                      <p:cBhvr>
                                        <p:cTn id="70" dur="1000" fill="hold"/>
                                        <p:tgtEl>
                                          <p:spTgt spid="25"/>
                                        </p:tgtEl>
                                        <p:attrNameLst>
                                          <p:attrName>ppt_x</p:attrName>
                                        </p:attrNameLst>
                                      </p:cBhvr>
                                      <p:tavLst>
                                        <p:tav tm="0">
                                          <p:val>
                                            <p:strVal val="#ppt_x"/>
                                          </p:val>
                                        </p:tav>
                                        <p:tav tm="100000">
                                          <p:val>
                                            <p:strVal val="#ppt_x"/>
                                          </p:val>
                                        </p:tav>
                                      </p:tavLst>
                                    </p:anim>
                                    <p:anim calcmode="lin" valueType="num">
                                      <p:cBhvr>
                                        <p:cTn id="71" dur="1000" fill="hold"/>
                                        <p:tgtEl>
                                          <p:spTgt spid="25"/>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1000"/>
                                        <p:tgtEl>
                                          <p:spTgt spid="52"/>
                                        </p:tgtEl>
                                      </p:cBhvr>
                                    </p:animEffect>
                                    <p:anim calcmode="lin" valueType="num">
                                      <p:cBhvr>
                                        <p:cTn id="75" dur="1000" fill="hold"/>
                                        <p:tgtEl>
                                          <p:spTgt spid="52"/>
                                        </p:tgtEl>
                                        <p:attrNameLst>
                                          <p:attrName>ppt_x</p:attrName>
                                        </p:attrNameLst>
                                      </p:cBhvr>
                                      <p:tavLst>
                                        <p:tav tm="0">
                                          <p:val>
                                            <p:strVal val="#ppt_x"/>
                                          </p:val>
                                        </p:tav>
                                        <p:tav tm="100000">
                                          <p:val>
                                            <p:strVal val="#ppt_x"/>
                                          </p:val>
                                        </p:tav>
                                      </p:tavLst>
                                    </p:anim>
                                    <p:anim calcmode="lin" valueType="num">
                                      <p:cBhvr>
                                        <p:cTn id="76" dur="1000" fill="hold"/>
                                        <p:tgtEl>
                                          <p:spTgt spid="52"/>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animEffect transition="in" filter="fade">
                                      <p:cBhvr>
                                        <p:cTn id="79" dur="1000"/>
                                        <p:tgtEl>
                                          <p:spTgt spid="78"/>
                                        </p:tgtEl>
                                      </p:cBhvr>
                                    </p:animEffect>
                                    <p:anim calcmode="lin" valueType="num">
                                      <p:cBhvr>
                                        <p:cTn id="80" dur="1000" fill="hold"/>
                                        <p:tgtEl>
                                          <p:spTgt spid="78"/>
                                        </p:tgtEl>
                                        <p:attrNameLst>
                                          <p:attrName>ppt_x</p:attrName>
                                        </p:attrNameLst>
                                      </p:cBhvr>
                                      <p:tavLst>
                                        <p:tav tm="0">
                                          <p:val>
                                            <p:strVal val="#ppt_x"/>
                                          </p:val>
                                        </p:tav>
                                        <p:tav tm="100000">
                                          <p:val>
                                            <p:strVal val="#ppt_x"/>
                                          </p:val>
                                        </p:tav>
                                      </p:tavLst>
                                    </p:anim>
                                    <p:anim calcmode="lin" valueType="num">
                                      <p:cBhvr>
                                        <p:cTn id="81" dur="1000" fill="hold"/>
                                        <p:tgtEl>
                                          <p:spTgt spid="7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79"/>
                                        </p:tgtEl>
                                        <p:attrNameLst>
                                          <p:attrName>style.visibility</p:attrName>
                                        </p:attrNameLst>
                                      </p:cBhvr>
                                      <p:to>
                                        <p:strVal val="visible"/>
                                      </p:to>
                                    </p:set>
                                    <p:animEffect transition="in" filter="fade">
                                      <p:cBhvr>
                                        <p:cTn id="84" dur="1000"/>
                                        <p:tgtEl>
                                          <p:spTgt spid="79"/>
                                        </p:tgtEl>
                                      </p:cBhvr>
                                    </p:animEffect>
                                    <p:anim calcmode="lin" valueType="num">
                                      <p:cBhvr>
                                        <p:cTn id="85" dur="1000" fill="hold"/>
                                        <p:tgtEl>
                                          <p:spTgt spid="79"/>
                                        </p:tgtEl>
                                        <p:attrNameLst>
                                          <p:attrName>ppt_x</p:attrName>
                                        </p:attrNameLst>
                                      </p:cBhvr>
                                      <p:tavLst>
                                        <p:tav tm="0">
                                          <p:val>
                                            <p:strVal val="#ppt_x"/>
                                          </p:val>
                                        </p:tav>
                                        <p:tav tm="100000">
                                          <p:val>
                                            <p:strVal val="#ppt_x"/>
                                          </p:val>
                                        </p:tav>
                                      </p:tavLst>
                                    </p:anim>
                                    <p:anim calcmode="lin" valueType="num">
                                      <p:cBhvr>
                                        <p:cTn id="86" dur="1000" fill="hold"/>
                                        <p:tgtEl>
                                          <p:spTgt spid="79"/>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80"/>
                                        </p:tgtEl>
                                        <p:attrNameLst>
                                          <p:attrName>style.visibility</p:attrName>
                                        </p:attrNameLst>
                                      </p:cBhvr>
                                      <p:to>
                                        <p:strVal val="visible"/>
                                      </p:to>
                                    </p:set>
                                    <p:animEffect transition="in" filter="fade">
                                      <p:cBhvr>
                                        <p:cTn id="89" dur="1000"/>
                                        <p:tgtEl>
                                          <p:spTgt spid="80"/>
                                        </p:tgtEl>
                                      </p:cBhvr>
                                    </p:animEffect>
                                    <p:anim calcmode="lin" valueType="num">
                                      <p:cBhvr>
                                        <p:cTn id="90" dur="1000" fill="hold"/>
                                        <p:tgtEl>
                                          <p:spTgt spid="80"/>
                                        </p:tgtEl>
                                        <p:attrNameLst>
                                          <p:attrName>ppt_x</p:attrName>
                                        </p:attrNameLst>
                                      </p:cBhvr>
                                      <p:tavLst>
                                        <p:tav tm="0">
                                          <p:val>
                                            <p:strVal val="#ppt_x"/>
                                          </p:val>
                                        </p:tav>
                                        <p:tav tm="100000">
                                          <p:val>
                                            <p:strVal val="#ppt_x"/>
                                          </p:val>
                                        </p:tav>
                                      </p:tavLst>
                                    </p:anim>
                                    <p:anim calcmode="lin" valueType="num">
                                      <p:cBhvr>
                                        <p:cTn id="91" dur="1000" fill="hold"/>
                                        <p:tgtEl>
                                          <p:spTgt spid="80"/>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81"/>
                                        </p:tgtEl>
                                        <p:attrNameLst>
                                          <p:attrName>style.visibility</p:attrName>
                                        </p:attrNameLst>
                                      </p:cBhvr>
                                      <p:to>
                                        <p:strVal val="visible"/>
                                      </p:to>
                                    </p:set>
                                    <p:animEffect transition="in" filter="fade">
                                      <p:cBhvr>
                                        <p:cTn id="94" dur="1000"/>
                                        <p:tgtEl>
                                          <p:spTgt spid="81"/>
                                        </p:tgtEl>
                                      </p:cBhvr>
                                    </p:animEffect>
                                    <p:anim calcmode="lin" valueType="num">
                                      <p:cBhvr>
                                        <p:cTn id="95" dur="1000" fill="hold"/>
                                        <p:tgtEl>
                                          <p:spTgt spid="81"/>
                                        </p:tgtEl>
                                        <p:attrNameLst>
                                          <p:attrName>ppt_x</p:attrName>
                                        </p:attrNameLst>
                                      </p:cBhvr>
                                      <p:tavLst>
                                        <p:tav tm="0">
                                          <p:val>
                                            <p:strVal val="#ppt_x"/>
                                          </p:val>
                                        </p:tav>
                                        <p:tav tm="100000">
                                          <p:val>
                                            <p:strVal val="#ppt_x"/>
                                          </p:val>
                                        </p:tav>
                                      </p:tavLst>
                                    </p:anim>
                                    <p:anim calcmode="lin" valueType="num">
                                      <p:cBhvr>
                                        <p:cTn id="96" dur="1000" fill="hold"/>
                                        <p:tgtEl>
                                          <p:spTgt spid="81"/>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82"/>
                                        </p:tgtEl>
                                        <p:attrNameLst>
                                          <p:attrName>style.visibility</p:attrName>
                                        </p:attrNameLst>
                                      </p:cBhvr>
                                      <p:to>
                                        <p:strVal val="visible"/>
                                      </p:to>
                                    </p:set>
                                    <p:animEffect transition="in" filter="fade">
                                      <p:cBhvr>
                                        <p:cTn id="99" dur="1000"/>
                                        <p:tgtEl>
                                          <p:spTgt spid="82"/>
                                        </p:tgtEl>
                                      </p:cBhvr>
                                    </p:animEffect>
                                    <p:anim calcmode="lin" valueType="num">
                                      <p:cBhvr>
                                        <p:cTn id="100" dur="1000" fill="hold"/>
                                        <p:tgtEl>
                                          <p:spTgt spid="82"/>
                                        </p:tgtEl>
                                        <p:attrNameLst>
                                          <p:attrName>ppt_x</p:attrName>
                                        </p:attrNameLst>
                                      </p:cBhvr>
                                      <p:tavLst>
                                        <p:tav tm="0">
                                          <p:val>
                                            <p:strVal val="#ppt_x"/>
                                          </p:val>
                                        </p:tav>
                                        <p:tav tm="100000">
                                          <p:val>
                                            <p:strVal val="#ppt_x"/>
                                          </p:val>
                                        </p:tav>
                                      </p:tavLst>
                                    </p:anim>
                                    <p:anim calcmode="lin" valueType="num">
                                      <p:cBhvr>
                                        <p:cTn id="101" dur="1000" fill="hold"/>
                                        <p:tgtEl>
                                          <p:spTgt spid="82"/>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fade">
                                      <p:cBhvr>
                                        <p:cTn id="104" dur="1000"/>
                                        <p:tgtEl>
                                          <p:spTgt spid="83"/>
                                        </p:tgtEl>
                                      </p:cBhvr>
                                    </p:animEffect>
                                    <p:anim calcmode="lin" valueType="num">
                                      <p:cBhvr>
                                        <p:cTn id="105" dur="1000" fill="hold"/>
                                        <p:tgtEl>
                                          <p:spTgt spid="83"/>
                                        </p:tgtEl>
                                        <p:attrNameLst>
                                          <p:attrName>ppt_x</p:attrName>
                                        </p:attrNameLst>
                                      </p:cBhvr>
                                      <p:tavLst>
                                        <p:tav tm="0">
                                          <p:val>
                                            <p:strVal val="#ppt_x"/>
                                          </p:val>
                                        </p:tav>
                                        <p:tav tm="100000">
                                          <p:val>
                                            <p:strVal val="#ppt_x"/>
                                          </p:val>
                                        </p:tav>
                                      </p:tavLst>
                                    </p:anim>
                                    <p:anim calcmode="lin" valueType="num">
                                      <p:cBhvr>
                                        <p:cTn id="106" dur="1000" fill="hold"/>
                                        <p:tgtEl>
                                          <p:spTgt spid="83"/>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1000"/>
                                        <p:tgtEl>
                                          <p:spTgt spid="51"/>
                                        </p:tgtEl>
                                      </p:cBhvr>
                                    </p:animEffect>
                                    <p:anim calcmode="lin" valueType="num">
                                      <p:cBhvr>
                                        <p:cTn id="110" dur="1000" fill="hold"/>
                                        <p:tgtEl>
                                          <p:spTgt spid="51"/>
                                        </p:tgtEl>
                                        <p:attrNameLst>
                                          <p:attrName>ppt_x</p:attrName>
                                        </p:attrNameLst>
                                      </p:cBhvr>
                                      <p:tavLst>
                                        <p:tav tm="0">
                                          <p:val>
                                            <p:strVal val="#ppt_x"/>
                                          </p:val>
                                        </p:tav>
                                        <p:tav tm="100000">
                                          <p:val>
                                            <p:strVal val="#ppt_x"/>
                                          </p:val>
                                        </p:tav>
                                      </p:tavLst>
                                    </p:anim>
                                    <p:anim calcmode="lin" valueType="num">
                                      <p:cBhvr>
                                        <p:cTn id="111" dur="1000" fill="hold"/>
                                        <p:tgtEl>
                                          <p:spTgt spid="51"/>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3"/>
                                        </p:tgtEl>
                                        <p:attrNameLst>
                                          <p:attrName>style.visibility</p:attrName>
                                        </p:attrNameLst>
                                      </p:cBhvr>
                                      <p:to>
                                        <p:strVal val="visible"/>
                                      </p:to>
                                    </p:set>
                                    <p:animEffect transition="in" filter="fade">
                                      <p:cBhvr>
                                        <p:cTn id="114" dur="1000"/>
                                        <p:tgtEl>
                                          <p:spTgt spid="3"/>
                                        </p:tgtEl>
                                      </p:cBhvr>
                                    </p:animEffect>
                                    <p:anim calcmode="lin" valueType="num">
                                      <p:cBhvr>
                                        <p:cTn id="115" dur="1000" fill="hold"/>
                                        <p:tgtEl>
                                          <p:spTgt spid="3"/>
                                        </p:tgtEl>
                                        <p:attrNameLst>
                                          <p:attrName>ppt_x</p:attrName>
                                        </p:attrNameLst>
                                      </p:cBhvr>
                                      <p:tavLst>
                                        <p:tav tm="0">
                                          <p:val>
                                            <p:strVal val="#ppt_x"/>
                                          </p:val>
                                        </p:tav>
                                        <p:tav tm="100000">
                                          <p:val>
                                            <p:strVal val="#ppt_x"/>
                                          </p:val>
                                        </p:tav>
                                      </p:tavLst>
                                    </p:anim>
                                    <p:anim calcmode="lin" valueType="num">
                                      <p:cBhvr>
                                        <p:cTn id="116" dur="1000" fill="hold"/>
                                        <p:tgtEl>
                                          <p:spTgt spid="3"/>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8"/>
                                        </p:tgtEl>
                                        <p:attrNameLst>
                                          <p:attrName>style.visibility</p:attrName>
                                        </p:attrNameLst>
                                      </p:cBhvr>
                                      <p:to>
                                        <p:strVal val="visible"/>
                                      </p:to>
                                    </p:set>
                                    <p:animEffect transition="in" filter="fade">
                                      <p:cBhvr>
                                        <p:cTn id="119" dur="1000"/>
                                        <p:tgtEl>
                                          <p:spTgt spid="8"/>
                                        </p:tgtEl>
                                      </p:cBhvr>
                                    </p:animEffect>
                                    <p:anim calcmode="lin" valueType="num">
                                      <p:cBhvr>
                                        <p:cTn id="120" dur="1000" fill="hold"/>
                                        <p:tgtEl>
                                          <p:spTgt spid="8"/>
                                        </p:tgtEl>
                                        <p:attrNameLst>
                                          <p:attrName>ppt_x</p:attrName>
                                        </p:attrNameLst>
                                      </p:cBhvr>
                                      <p:tavLst>
                                        <p:tav tm="0">
                                          <p:val>
                                            <p:strVal val="#ppt_x"/>
                                          </p:val>
                                        </p:tav>
                                        <p:tav tm="100000">
                                          <p:val>
                                            <p:strVal val="#ppt_x"/>
                                          </p:val>
                                        </p:tav>
                                      </p:tavLst>
                                    </p:anim>
                                    <p:anim calcmode="lin" valueType="num">
                                      <p:cBhvr>
                                        <p:cTn id="121" dur="1000" fill="hold"/>
                                        <p:tgtEl>
                                          <p:spTgt spid="8"/>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fade">
                                      <p:cBhvr>
                                        <p:cTn id="124" dur="1000"/>
                                        <p:tgtEl>
                                          <p:spTgt spid="54"/>
                                        </p:tgtEl>
                                      </p:cBhvr>
                                    </p:animEffect>
                                    <p:anim calcmode="lin" valueType="num">
                                      <p:cBhvr>
                                        <p:cTn id="125" dur="1000" fill="hold"/>
                                        <p:tgtEl>
                                          <p:spTgt spid="54"/>
                                        </p:tgtEl>
                                        <p:attrNameLst>
                                          <p:attrName>ppt_x</p:attrName>
                                        </p:attrNameLst>
                                      </p:cBhvr>
                                      <p:tavLst>
                                        <p:tav tm="0">
                                          <p:val>
                                            <p:strVal val="#ppt_x"/>
                                          </p:val>
                                        </p:tav>
                                        <p:tav tm="100000">
                                          <p:val>
                                            <p:strVal val="#ppt_x"/>
                                          </p:val>
                                        </p:tav>
                                      </p:tavLst>
                                    </p:anim>
                                    <p:anim calcmode="lin" valueType="num">
                                      <p:cBhvr>
                                        <p:cTn id="126" dur="1000" fill="hold"/>
                                        <p:tgtEl>
                                          <p:spTgt spid="54"/>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55"/>
                                        </p:tgtEl>
                                        <p:attrNameLst>
                                          <p:attrName>style.visibility</p:attrName>
                                        </p:attrNameLst>
                                      </p:cBhvr>
                                      <p:to>
                                        <p:strVal val="visible"/>
                                      </p:to>
                                    </p:set>
                                    <p:animEffect transition="in" filter="fade">
                                      <p:cBhvr>
                                        <p:cTn id="129" dur="1000"/>
                                        <p:tgtEl>
                                          <p:spTgt spid="55"/>
                                        </p:tgtEl>
                                      </p:cBhvr>
                                    </p:animEffect>
                                    <p:anim calcmode="lin" valueType="num">
                                      <p:cBhvr>
                                        <p:cTn id="130" dur="1000" fill="hold"/>
                                        <p:tgtEl>
                                          <p:spTgt spid="55"/>
                                        </p:tgtEl>
                                        <p:attrNameLst>
                                          <p:attrName>ppt_x</p:attrName>
                                        </p:attrNameLst>
                                      </p:cBhvr>
                                      <p:tavLst>
                                        <p:tav tm="0">
                                          <p:val>
                                            <p:strVal val="#ppt_x"/>
                                          </p:val>
                                        </p:tav>
                                        <p:tav tm="100000">
                                          <p:val>
                                            <p:strVal val="#ppt_x"/>
                                          </p:val>
                                        </p:tav>
                                      </p:tavLst>
                                    </p:anim>
                                    <p:anim calcmode="lin" valueType="num">
                                      <p:cBhvr>
                                        <p:cTn id="131" dur="1000" fill="hold"/>
                                        <p:tgtEl>
                                          <p:spTgt spid="55"/>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15"/>
                                        </p:tgtEl>
                                        <p:attrNameLst>
                                          <p:attrName>style.visibility</p:attrName>
                                        </p:attrNameLst>
                                      </p:cBhvr>
                                      <p:to>
                                        <p:strVal val="visible"/>
                                      </p:to>
                                    </p:set>
                                    <p:animEffect transition="in" filter="fade">
                                      <p:cBhvr>
                                        <p:cTn id="134" dur="1000"/>
                                        <p:tgtEl>
                                          <p:spTgt spid="15"/>
                                        </p:tgtEl>
                                      </p:cBhvr>
                                    </p:animEffect>
                                    <p:anim calcmode="lin" valueType="num">
                                      <p:cBhvr>
                                        <p:cTn id="135" dur="1000" fill="hold"/>
                                        <p:tgtEl>
                                          <p:spTgt spid="15"/>
                                        </p:tgtEl>
                                        <p:attrNameLst>
                                          <p:attrName>ppt_x</p:attrName>
                                        </p:attrNameLst>
                                      </p:cBhvr>
                                      <p:tavLst>
                                        <p:tav tm="0">
                                          <p:val>
                                            <p:strVal val="#ppt_x"/>
                                          </p:val>
                                        </p:tav>
                                        <p:tav tm="100000">
                                          <p:val>
                                            <p:strVal val="#ppt_x"/>
                                          </p:val>
                                        </p:tav>
                                      </p:tavLst>
                                    </p:anim>
                                    <p:anim calcmode="lin" valueType="num">
                                      <p:cBhvr>
                                        <p:cTn id="136" dur="1000" fill="hold"/>
                                        <p:tgtEl>
                                          <p:spTgt spid="15"/>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16"/>
                                        </p:tgtEl>
                                        <p:attrNameLst>
                                          <p:attrName>style.visibility</p:attrName>
                                        </p:attrNameLst>
                                      </p:cBhvr>
                                      <p:to>
                                        <p:strVal val="visible"/>
                                      </p:to>
                                    </p:set>
                                    <p:animEffect transition="in" filter="fade">
                                      <p:cBhvr>
                                        <p:cTn id="139" dur="1000"/>
                                        <p:tgtEl>
                                          <p:spTgt spid="16"/>
                                        </p:tgtEl>
                                      </p:cBhvr>
                                    </p:animEffect>
                                    <p:anim calcmode="lin" valueType="num">
                                      <p:cBhvr>
                                        <p:cTn id="140" dur="1000" fill="hold"/>
                                        <p:tgtEl>
                                          <p:spTgt spid="16"/>
                                        </p:tgtEl>
                                        <p:attrNameLst>
                                          <p:attrName>ppt_x</p:attrName>
                                        </p:attrNameLst>
                                      </p:cBhvr>
                                      <p:tavLst>
                                        <p:tav tm="0">
                                          <p:val>
                                            <p:strVal val="#ppt_x"/>
                                          </p:val>
                                        </p:tav>
                                        <p:tav tm="100000">
                                          <p:val>
                                            <p:strVal val="#ppt_x"/>
                                          </p:val>
                                        </p:tav>
                                      </p:tavLst>
                                    </p:anim>
                                    <p:anim calcmode="lin" valueType="num">
                                      <p:cBhvr>
                                        <p:cTn id="141" dur="1000" fill="hold"/>
                                        <p:tgtEl>
                                          <p:spTgt spid="16"/>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64"/>
                                        </p:tgtEl>
                                        <p:attrNameLst>
                                          <p:attrName>style.visibility</p:attrName>
                                        </p:attrNameLst>
                                      </p:cBhvr>
                                      <p:to>
                                        <p:strVal val="visible"/>
                                      </p:to>
                                    </p:set>
                                    <p:animEffect transition="in" filter="fade">
                                      <p:cBhvr>
                                        <p:cTn id="144" dur="1000"/>
                                        <p:tgtEl>
                                          <p:spTgt spid="64"/>
                                        </p:tgtEl>
                                      </p:cBhvr>
                                    </p:animEffect>
                                    <p:anim calcmode="lin" valueType="num">
                                      <p:cBhvr>
                                        <p:cTn id="145" dur="1000" fill="hold"/>
                                        <p:tgtEl>
                                          <p:spTgt spid="64"/>
                                        </p:tgtEl>
                                        <p:attrNameLst>
                                          <p:attrName>ppt_x</p:attrName>
                                        </p:attrNameLst>
                                      </p:cBhvr>
                                      <p:tavLst>
                                        <p:tav tm="0">
                                          <p:val>
                                            <p:strVal val="#ppt_x"/>
                                          </p:val>
                                        </p:tav>
                                        <p:tav tm="100000">
                                          <p:val>
                                            <p:strVal val="#ppt_x"/>
                                          </p:val>
                                        </p:tav>
                                      </p:tavLst>
                                    </p:anim>
                                    <p:anim calcmode="lin" valueType="num">
                                      <p:cBhvr>
                                        <p:cTn id="146" dur="1000" fill="hold"/>
                                        <p:tgtEl>
                                          <p:spTgt spid="64"/>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66"/>
                                        </p:tgtEl>
                                        <p:attrNameLst>
                                          <p:attrName>style.visibility</p:attrName>
                                        </p:attrNameLst>
                                      </p:cBhvr>
                                      <p:to>
                                        <p:strVal val="visible"/>
                                      </p:to>
                                    </p:set>
                                    <p:animEffect transition="in" filter="fade">
                                      <p:cBhvr>
                                        <p:cTn id="149" dur="1000"/>
                                        <p:tgtEl>
                                          <p:spTgt spid="66"/>
                                        </p:tgtEl>
                                      </p:cBhvr>
                                    </p:animEffect>
                                    <p:anim calcmode="lin" valueType="num">
                                      <p:cBhvr>
                                        <p:cTn id="150" dur="1000" fill="hold"/>
                                        <p:tgtEl>
                                          <p:spTgt spid="66"/>
                                        </p:tgtEl>
                                        <p:attrNameLst>
                                          <p:attrName>ppt_x</p:attrName>
                                        </p:attrNameLst>
                                      </p:cBhvr>
                                      <p:tavLst>
                                        <p:tav tm="0">
                                          <p:val>
                                            <p:strVal val="#ppt_x"/>
                                          </p:val>
                                        </p:tav>
                                        <p:tav tm="100000">
                                          <p:val>
                                            <p:strVal val="#ppt_x"/>
                                          </p:val>
                                        </p:tav>
                                      </p:tavLst>
                                    </p:anim>
                                    <p:anim calcmode="lin" valueType="num">
                                      <p:cBhvr>
                                        <p:cTn id="151"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grpId="0" nodeType="clickEffect">
                                  <p:stCondLst>
                                    <p:cond delay="0"/>
                                  </p:stCondLst>
                                  <p:childTnLst>
                                    <p:set>
                                      <p:cBhvr>
                                        <p:cTn id="155" dur="1" fill="hold">
                                          <p:stCondLst>
                                            <p:cond delay="0"/>
                                          </p:stCondLst>
                                        </p:cTn>
                                        <p:tgtEl>
                                          <p:spTgt spid="7"/>
                                        </p:tgtEl>
                                        <p:attrNameLst>
                                          <p:attrName>style.visibility</p:attrName>
                                        </p:attrNameLst>
                                      </p:cBhvr>
                                      <p:to>
                                        <p:strVal val="visible"/>
                                      </p:to>
                                    </p:set>
                                    <p:animEffect transition="in" filter="fade">
                                      <p:cBhvr>
                                        <p:cTn id="156" dur="1000"/>
                                        <p:tgtEl>
                                          <p:spTgt spid="7"/>
                                        </p:tgtEl>
                                      </p:cBhvr>
                                    </p:animEffect>
                                    <p:anim calcmode="lin" valueType="num">
                                      <p:cBhvr>
                                        <p:cTn id="157" dur="1000" fill="hold"/>
                                        <p:tgtEl>
                                          <p:spTgt spid="7"/>
                                        </p:tgtEl>
                                        <p:attrNameLst>
                                          <p:attrName>ppt_x</p:attrName>
                                        </p:attrNameLst>
                                      </p:cBhvr>
                                      <p:tavLst>
                                        <p:tav tm="0">
                                          <p:val>
                                            <p:strVal val="#ppt_x"/>
                                          </p:val>
                                        </p:tav>
                                        <p:tav tm="100000">
                                          <p:val>
                                            <p:strVal val="#ppt_x"/>
                                          </p:val>
                                        </p:tav>
                                      </p:tavLst>
                                    </p:anim>
                                    <p:anim calcmode="lin" valueType="num">
                                      <p:cBhvr>
                                        <p:cTn id="158" dur="1000" fill="hold"/>
                                        <p:tgtEl>
                                          <p:spTgt spid="7"/>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56"/>
                                        </p:tgtEl>
                                        <p:attrNameLst>
                                          <p:attrName>style.visibility</p:attrName>
                                        </p:attrNameLst>
                                      </p:cBhvr>
                                      <p:to>
                                        <p:strVal val="visible"/>
                                      </p:to>
                                    </p:set>
                                    <p:animEffect transition="in" filter="fade">
                                      <p:cBhvr>
                                        <p:cTn id="161" dur="1000"/>
                                        <p:tgtEl>
                                          <p:spTgt spid="56"/>
                                        </p:tgtEl>
                                      </p:cBhvr>
                                    </p:animEffect>
                                    <p:anim calcmode="lin" valueType="num">
                                      <p:cBhvr>
                                        <p:cTn id="162" dur="1000" fill="hold"/>
                                        <p:tgtEl>
                                          <p:spTgt spid="56"/>
                                        </p:tgtEl>
                                        <p:attrNameLst>
                                          <p:attrName>ppt_x</p:attrName>
                                        </p:attrNameLst>
                                      </p:cBhvr>
                                      <p:tavLst>
                                        <p:tav tm="0">
                                          <p:val>
                                            <p:strVal val="#ppt_x"/>
                                          </p:val>
                                        </p:tav>
                                        <p:tav tm="100000">
                                          <p:val>
                                            <p:strVal val="#ppt_x"/>
                                          </p:val>
                                        </p:tav>
                                      </p:tavLst>
                                    </p:anim>
                                    <p:anim calcmode="lin" valueType="num">
                                      <p:cBhvr>
                                        <p:cTn id="163" dur="1000" fill="hold"/>
                                        <p:tgtEl>
                                          <p:spTgt spid="56"/>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0"/>
                                  </p:stCondLst>
                                  <p:childTnLst>
                                    <p:set>
                                      <p:cBhvr>
                                        <p:cTn id="165" dur="1" fill="hold">
                                          <p:stCondLst>
                                            <p:cond delay="0"/>
                                          </p:stCondLst>
                                        </p:cTn>
                                        <p:tgtEl>
                                          <p:spTgt spid="57"/>
                                        </p:tgtEl>
                                        <p:attrNameLst>
                                          <p:attrName>style.visibility</p:attrName>
                                        </p:attrNameLst>
                                      </p:cBhvr>
                                      <p:to>
                                        <p:strVal val="visible"/>
                                      </p:to>
                                    </p:set>
                                    <p:animEffect transition="in" filter="fade">
                                      <p:cBhvr>
                                        <p:cTn id="166" dur="1000"/>
                                        <p:tgtEl>
                                          <p:spTgt spid="57"/>
                                        </p:tgtEl>
                                      </p:cBhvr>
                                    </p:animEffect>
                                    <p:anim calcmode="lin" valueType="num">
                                      <p:cBhvr>
                                        <p:cTn id="167" dur="1000" fill="hold"/>
                                        <p:tgtEl>
                                          <p:spTgt spid="57"/>
                                        </p:tgtEl>
                                        <p:attrNameLst>
                                          <p:attrName>ppt_x</p:attrName>
                                        </p:attrNameLst>
                                      </p:cBhvr>
                                      <p:tavLst>
                                        <p:tav tm="0">
                                          <p:val>
                                            <p:strVal val="#ppt_x"/>
                                          </p:val>
                                        </p:tav>
                                        <p:tav tm="100000">
                                          <p:val>
                                            <p:strVal val="#ppt_x"/>
                                          </p:val>
                                        </p:tav>
                                      </p:tavLst>
                                    </p:anim>
                                    <p:anim calcmode="lin" valueType="num">
                                      <p:cBhvr>
                                        <p:cTn id="168" dur="1000" fill="hold"/>
                                        <p:tgtEl>
                                          <p:spTgt spid="57"/>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0"/>
                                  </p:stCondLst>
                                  <p:childTnLst>
                                    <p:set>
                                      <p:cBhvr>
                                        <p:cTn id="170" dur="1" fill="hold">
                                          <p:stCondLst>
                                            <p:cond delay="0"/>
                                          </p:stCondLst>
                                        </p:cTn>
                                        <p:tgtEl>
                                          <p:spTgt spid="58"/>
                                        </p:tgtEl>
                                        <p:attrNameLst>
                                          <p:attrName>style.visibility</p:attrName>
                                        </p:attrNameLst>
                                      </p:cBhvr>
                                      <p:to>
                                        <p:strVal val="visible"/>
                                      </p:to>
                                    </p:set>
                                    <p:animEffect transition="in" filter="fade">
                                      <p:cBhvr>
                                        <p:cTn id="171" dur="1000"/>
                                        <p:tgtEl>
                                          <p:spTgt spid="58"/>
                                        </p:tgtEl>
                                      </p:cBhvr>
                                    </p:animEffect>
                                    <p:anim calcmode="lin" valueType="num">
                                      <p:cBhvr>
                                        <p:cTn id="172" dur="1000" fill="hold"/>
                                        <p:tgtEl>
                                          <p:spTgt spid="58"/>
                                        </p:tgtEl>
                                        <p:attrNameLst>
                                          <p:attrName>ppt_x</p:attrName>
                                        </p:attrNameLst>
                                      </p:cBhvr>
                                      <p:tavLst>
                                        <p:tav tm="0">
                                          <p:val>
                                            <p:strVal val="#ppt_x"/>
                                          </p:val>
                                        </p:tav>
                                        <p:tav tm="100000">
                                          <p:val>
                                            <p:strVal val="#ppt_x"/>
                                          </p:val>
                                        </p:tav>
                                      </p:tavLst>
                                    </p:anim>
                                    <p:anim calcmode="lin" valueType="num">
                                      <p:cBhvr>
                                        <p:cTn id="173" dur="1000" fill="hold"/>
                                        <p:tgtEl>
                                          <p:spTgt spid="58"/>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0"/>
                                  </p:stCondLst>
                                  <p:childTnLst>
                                    <p:set>
                                      <p:cBhvr>
                                        <p:cTn id="175" dur="1" fill="hold">
                                          <p:stCondLst>
                                            <p:cond delay="0"/>
                                          </p:stCondLst>
                                        </p:cTn>
                                        <p:tgtEl>
                                          <p:spTgt spid="59"/>
                                        </p:tgtEl>
                                        <p:attrNameLst>
                                          <p:attrName>style.visibility</p:attrName>
                                        </p:attrNameLst>
                                      </p:cBhvr>
                                      <p:to>
                                        <p:strVal val="visible"/>
                                      </p:to>
                                    </p:set>
                                    <p:animEffect transition="in" filter="fade">
                                      <p:cBhvr>
                                        <p:cTn id="176" dur="1000"/>
                                        <p:tgtEl>
                                          <p:spTgt spid="59"/>
                                        </p:tgtEl>
                                      </p:cBhvr>
                                    </p:animEffect>
                                    <p:anim calcmode="lin" valueType="num">
                                      <p:cBhvr>
                                        <p:cTn id="177" dur="1000" fill="hold"/>
                                        <p:tgtEl>
                                          <p:spTgt spid="59"/>
                                        </p:tgtEl>
                                        <p:attrNameLst>
                                          <p:attrName>ppt_x</p:attrName>
                                        </p:attrNameLst>
                                      </p:cBhvr>
                                      <p:tavLst>
                                        <p:tav tm="0">
                                          <p:val>
                                            <p:strVal val="#ppt_x"/>
                                          </p:val>
                                        </p:tav>
                                        <p:tav tm="100000">
                                          <p:val>
                                            <p:strVal val="#ppt_x"/>
                                          </p:val>
                                        </p:tav>
                                      </p:tavLst>
                                    </p:anim>
                                    <p:anim calcmode="lin" valueType="num">
                                      <p:cBhvr>
                                        <p:cTn id="178" dur="1000" fill="hold"/>
                                        <p:tgtEl>
                                          <p:spTgt spid="59"/>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0"/>
                                  </p:stCondLst>
                                  <p:childTnLst>
                                    <p:set>
                                      <p:cBhvr>
                                        <p:cTn id="180" dur="1" fill="hold">
                                          <p:stCondLst>
                                            <p:cond delay="0"/>
                                          </p:stCondLst>
                                        </p:cTn>
                                        <p:tgtEl>
                                          <p:spTgt spid="60"/>
                                        </p:tgtEl>
                                        <p:attrNameLst>
                                          <p:attrName>style.visibility</p:attrName>
                                        </p:attrNameLst>
                                      </p:cBhvr>
                                      <p:to>
                                        <p:strVal val="visible"/>
                                      </p:to>
                                    </p:set>
                                    <p:animEffect transition="in" filter="fade">
                                      <p:cBhvr>
                                        <p:cTn id="181" dur="1000"/>
                                        <p:tgtEl>
                                          <p:spTgt spid="60"/>
                                        </p:tgtEl>
                                      </p:cBhvr>
                                    </p:animEffect>
                                    <p:anim calcmode="lin" valueType="num">
                                      <p:cBhvr>
                                        <p:cTn id="182" dur="1000" fill="hold"/>
                                        <p:tgtEl>
                                          <p:spTgt spid="60"/>
                                        </p:tgtEl>
                                        <p:attrNameLst>
                                          <p:attrName>ppt_x</p:attrName>
                                        </p:attrNameLst>
                                      </p:cBhvr>
                                      <p:tavLst>
                                        <p:tav tm="0">
                                          <p:val>
                                            <p:strVal val="#ppt_x"/>
                                          </p:val>
                                        </p:tav>
                                        <p:tav tm="100000">
                                          <p:val>
                                            <p:strVal val="#ppt_x"/>
                                          </p:val>
                                        </p:tav>
                                      </p:tavLst>
                                    </p:anim>
                                    <p:anim calcmode="lin" valueType="num">
                                      <p:cBhvr>
                                        <p:cTn id="183" dur="1000" fill="hold"/>
                                        <p:tgtEl>
                                          <p:spTgt spid="60"/>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0"/>
                                  </p:stCondLst>
                                  <p:childTnLst>
                                    <p:set>
                                      <p:cBhvr>
                                        <p:cTn id="185" dur="1" fill="hold">
                                          <p:stCondLst>
                                            <p:cond delay="0"/>
                                          </p:stCondLst>
                                        </p:cTn>
                                        <p:tgtEl>
                                          <p:spTgt spid="61"/>
                                        </p:tgtEl>
                                        <p:attrNameLst>
                                          <p:attrName>style.visibility</p:attrName>
                                        </p:attrNameLst>
                                      </p:cBhvr>
                                      <p:to>
                                        <p:strVal val="visible"/>
                                      </p:to>
                                    </p:set>
                                    <p:animEffect transition="in" filter="fade">
                                      <p:cBhvr>
                                        <p:cTn id="186" dur="1000"/>
                                        <p:tgtEl>
                                          <p:spTgt spid="61"/>
                                        </p:tgtEl>
                                      </p:cBhvr>
                                    </p:animEffect>
                                    <p:anim calcmode="lin" valueType="num">
                                      <p:cBhvr>
                                        <p:cTn id="187" dur="1000" fill="hold"/>
                                        <p:tgtEl>
                                          <p:spTgt spid="61"/>
                                        </p:tgtEl>
                                        <p:attrNameLst>
                                          <p:attrName>ppt_x</p:attrName>
                                        </p:attrNameLst>
                                      </p:cBhvr>
                                      <p:tavLst>
                                        <p:tav tm="0">
                                          <p:val>
                                            <p:strVal val="#ppt_x"/>
                                          </p:val>
                                        </p:tav>
                                        <p:tav tm="100000">
                                          <p:val>
                                            <p:strVal val="#ppt_x"/>
                                          </p:val>
                                        </p:tav>
                                      </p:tavLst>
                                    </p:anim>
                                    <p:anim calcmode="lin" valueType="num">
                                      <p:cBhvr>
                                        <p:cTn id="188" dur="1000" fill="hold"/>
                                        <p:tgtEl>
                                          <p:spTgt spid="61"/>
                                        </p:tgtEl>
                                        <p:attrNameLst>
                                          <p:attrName>ppt_y</p:attrName>
                                        </p:attrNameLst>
                                      </p:cBhvr>
                                      <p:tavLst>
                                        <p:tav tm="0">
                                          <p:val>
                                            <p:strVal val="#ppt_y+.1"/>
                                          </p:val>
                                        </p:tav>
                                        <p:tav tm="100000">
                                          <p:val>
                                            <p:strVal val="#ppt_y"/>
                                          </p:val>
                                        </p:tav>
                                      </p:tavLst>
                                    </p:anim>
                                  </p:childTnLst>
                                </p:cTn>
                              </p:par>
                              <p:par>
                                <p:cTn id="189" presetID="42" presetClass="entr" presetSubtype="0" fill="hold" grpId="0" nodeType="withEffect">
                                  <p:stCondLst>
                                    <p:cond delay="0"/>
                                  </p:stCondLst>
                                  <p:childTnLst>
                                    <p:set>
                                      <p:cBhvr>
                                        <p:cTn id="190" dur="1" fill="hold">
                                          <p:stCondLst>
                                            <p:cond delay="0"/>
                                          </p:stCondLst>
                                        </p:cTn>
                                        <p:tgtEl>
                                          <p:spTgt spid="62"/>
                                        </p:tgtEl>
                                        <p:attrNameLst>
                                          <p:attrName>style.visibility</p:attrName>
                                        </p:attrNameLst>
                                      </p:cBhvr>
                                      <p:to>
                                        <p:strVal val="visible"/>
                                      </p:to>
                                    </p:set>
                                    <p:animEffect transition="in" filter="fade">
                                      <p:cBhvr>
                                        <p:cTn id="191" dur="1000"/>
                                        <p:tgtEl>
                                          <p:spTgt spid="62"/>
                                        </p:tgtEl>
                                      </p:cBhvr>
                                    </p:animEffect>
                                    <p:anim calcmode="lin" valueType="num">
                                      <p:cBhvr>
                                        <p:cTn id="192" dur="1000" fill="hold"/>
                                        <p:tgtEl>
                                          <p:spTgt spid="62"/>
                                        </p:tgtEl>
                                        <p:attrNameLst>
                                          <p:attrName>ppt_x</p:attrName>
                                        </p:attrNameLst>
                                      </p:cBhvr>
                                      <p:tavLst>
                                        <p:tav tm="0">
                                          <p:val>
                                            <p:strVal val="#ppt_x"/>
                                          </p:val>
                                        </p:tav>
                                        <p:tav tm="100000">
                                          <p:val>
                                            <p:strVal val="#ppt_x"/>
                                          </p:val>
                                        </p:tav>
                                      </p:tavLst>
                                    </p:anim>
                                    <p:anim calcmode="lin" valueType="num">
                                      <p:cBhvr>
                                        <p:cTn id="193" dur="1000" fill="hold"/>
                                        <p:tgtEl>
                                          <p:spTgt spid="62"/>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0"/>
                                  </p:stCondLst>
                                  <p:childTnLst>
                                    <p:set>
                                      <p:cBhvr>
                                        <p:cTn id="195" dur="1" fill="hold">
                                          <p:stCondLst>
                                            <p:cond delay="0"/>
                                          </p:stCondLst>
                                        </p:cTn>
                                        <p:tgtEl>
                                          <p:spTgt spid="68"/>
                                        </p:tgtEl>
                                        <p:attrNameLst>
                                          <p:attrName>style.visibility</p:attrName>
                                        </p:attrNameLst>
                                      </p:cBhvr>
                                      <p:to>
                                        <p:strVal val="visible"/>
                                      </p:to>
                                    </p:set>
                                    <p:animEffect transition="in" filter="fade">
                                      <p:cBhvr>
                                        <p:cTn id="196" dur="1000"/>
                                        <p:tgtEl>
                                          <p:spTgt spid="68"/>
                                        </p:tgtEl>
                                      </p:cBhvr>
                                    </p:animEffect>
                                    <p:anim calcmode="lin" valueType="num">
                                      <p:cBhvr>
                                        <p:cTn id="197" dur="1000" fill="hold"/>
                                        <p:tgtEl>
                                          <p:spTgt spid="68"/>
                                        </p:tgtEl>
                                        <p:attrNameLst>
                                          <p:attrName>ppt_x</p:attrName>
                                        </p:attrNameLst>
                                      </p:cBhvr>
                                      <p:tavLst>
                                        <p:tav tm="0">
                                          <p:val>
                                            <p:strVal val="#ppt_x"/>
                                          </p:val>
                                        </p:tav>
                                        <p:tav tm="100000">
                                          <p:val>
                                            <p:strVal val="#ppt_x"/>
                                          </p:val>
                                        </p:tav>
                                      </p:tavLst>
                                    </p:anim>
                                    <p:anim calcmode="lin" valueType="num">
                                      <p:cBhvr>
                                        <p:cTn id="198" dur="1000" fill="hold"/>
                                        <p:tgtEl>
                                          <p:spTgt spid="68"/>
                                        </p:tgtEl>
                                        <p:attrNameLst>
                                          <p:attrName>ppt_y</p:attrName>
                                        </p:attrNameLst>
                                      </p:cBhvr>
                                      <p:tavLst>
                                        <p:tav tm="0">
                                          <p:val>
                                            <p:strVal val="#ppt_y+.1"/>
                                          </p:val>
                                        </p:tav>
                                        <p:tav tm="100000">
                                          <p:val>
                                            <p:strVal val="#ppt_y"/>
                                          </p:val>
                                        </p:tav>
                                      </p:tavLst>
                                    </p:anim>
                                  </p:childTnLst>
                                </p:cTn>
                              </p:par>
                              <p:par>
                                <p:cTn id="199" presetID="42" presetClass="entr" presetSubtype="0"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in" filter="fade">
                                      <p:cBhvr>
                                        <p:cTn id="201" dur="1000"/>
                                        <p:tgtEl>
                                          <p:spTgt spid="69"/>
                                        </p:tgtEl>
                                      </p:cBhvr>
                                    </p:animEffect>
                                    <p:anim calcmode="lin" valueType="num">
                                      <p:cBhvr>
                                        <p:cTn id="202" dur="1000" fill="hold"/>
                                        <p:tgtEl>
                                          <p:spTgt spid="69"/>
                                        </p:tgtEl>
                                        <p:attrNameLst>
                                          <p:attrName>ppt_x</p:attrName>
                                        </p:attrNameLst>
                                      </p:cBhvr>
                                      <p:tavLst>
                                        <p:tav tm="0">
                                          <p:val>
                                            <p:strVal val="#ppt_x"/>
                                          </p:val>
                                        </p:tav>
                                        <p:tav tm="100000">
                                          <p:val>
                                            <p:strVal val="#ppt_x"/>
                                          </p:val>
                                        </p:tav>
                                      </p:tavLst>
                                    </p:anim>
                                    <p:anim calcmode="lin" valueType="num">
                                      <p:cBhvr>
                                        <p:cTn id="203" dur="1000" fill="hold"/>
                                        <p:tgtEl>
                                          <p:spTgt spid="69"/>
                                        </p:tgtEl>
                                        <p:attrNameLst>
                                          <p:attrName>ppt_y</p:attrName>
                                        </p:attrNameLst>
                                      </p:cBhvr>
                                      <p:tavLst>
                                        <p:tav tm="0">
                                          <p:val>
                                            <p:strVal val="#ppt_y+.1"/>
                                          </p:val>
                                        </p:tav>
                                        <p:tav tm="100000">
                                          <p:val>
                                            <p:strVal val="#ppt_y"/>
                                          </p:val>
                                        </p:tav>
                                      </p:tavLst>
                                    </p:anim>
                                  </p:childTnLst>
                                </p:cTn>
                              </p:par>
                              <p:par>
                                <p:cTn id="204" presetID="42" presetClass="entr" presetSubtype="0" fill="hold" grpId="0" nodeType="withEffect">
                                  <p:stCondLst>
                                    <p:cond delay="0"/>
                                  </p:stCondLst>
                                  <p:childTnLst>
                                    <p:set>
                                      <p:cBhvr>
                                        <p:cTn id="205" dur="1" fill="hold">
                                          <p:stCondLst>
                                            <p:cond delay="0"/>
                                          </p:stCondLst>
                                        </p:cTn>
                                        <p:tgtEl>
                                          <p:spTgt spid="74"/>
                                        </p:tgtEl>
                                        <p:attrNameLst>
                                          <p:attrName>style.visibility</p:attrName>
                                        </p:attrNameLst>
                                      </p:cBhvr>
                                      <p:to>
                                        <p:strVal val="visible"/>
                                      </p:to>
                                    </p:set>
                                    <p:animEffect transition="in" filter="fade">
                                      <p:cBhvr>
                                        <p:cTn id="206" dur="1000"/>
                                        <p:tgtEl>
                                          <p:spTgt spid="74"/>
                                        </p:tgtEl>
                                      </p:cBhvr>
                                    </p:animEffect>
                                    <p:anim calcmode="lin" valueType="num">
                                      <p:cBhvr>
                                        <p:cTn id="207" dur="1000" fill="hold"/>
                                        <p:tgtEl>
                                          <p:spTgt spid="74"/>
                                        </p:tgtEl>
                                        <p:attrNameLst>
                                          <p:attrName>ppt_x</p:attrName>
                                        </p:attrNameLst>
                                      </p:cBhvr>
                                      <p:tavLst>
                                        <p:tav tm="0">
                                          <p:val>
                                            <p:strVal val="#ppt_x"/>
                                          </p:val>
                                        </p:tav>
                                        <p:tav tm="100000">
                                          <p:val>
                                            <p:strVal val="#ppt_x"/>
                                          </p:val>
                                        </p:tav>
                                      </p:tavLst>
                                    </p:anim>
                                    <p:anim calcmode="lin" valueType="num">
                                      <p:cBhvr>
                                        <p:cTn id="208" dur="1000" fill="hold"/>
                                        <p:tgtEl>
                                          <p:spTgt spid="74"/>
                                        </p:tgtEl>
                                        <p:attrNameLst>
                                          <p:attrName>ppt_y</p:attrName>
                                        </p:attrNameLst>
                                      </p:cBhvr>
                                      <p:tavLst>
                                        <p:tav tm="0">
                                          <p:val>
                                            <p:strVal val="#ppt_y+.1"/>
                                          </p:val>
                                        </p:tav>
                                        <p:tav tm="100000">
                                          <p:val>
                                            <p:strVal val="#ppt_y"/>
                                          </p:val>
                                        </p:tav>
                                      </p:tavLst>
                                    </p:anim>
                                  </p:childTnLst>
                                </p:cTn>
                              </p:par>
                              <p:par>
                                <p:cTn id="209" presetID="42" presetClass="entr" presetSubtype="0" fill="hold" grpId="0" nodeType="withEffect" nodePh="1">
                                  <p:stCondLst>
                                    <p:cond delay="0"/>
                                  </p:stCondLst>
                                  <p:endCondLst>
                                    <p:cond evt="begin" delay="0">
                                      <p:tn val="209"/>
                                    </p:cond>
                                  </p:endCondLst>
                                  <p:childTnLst>
                                    <p:set>
                                      <p:cBhvr>
                                        <p:cTn id="210" dur="1" fill="hold">
                                          <p:stCondLst>
                                            <p:cond delay="0"/>
                                          </p:stCondLst>
                                        </p:cTn>
                                        <p:tgtEl>
                                          <p:spTgt spid="75"/>
                                        </p:tgtEl>
                                        <p:attrNameLst>
                                          <p:attrName>style.visibility</p:attrName>
                                        </p:attrNameLst>
                                      </p:cBhvr>
                                      <p:to>
                                        <p:strVal val="visible"/>
                                      </p:to>
                                    </p:set>
                                    <p:animEffect transition="in" filter="fade">
                                      <p:cBhvr>
                                        <p:cTn id="211" dur="1000"/>
                                        <p:tgtEl>
                                          <p:spTgt spid="75"/>
                                        </p:tgtEl>
                                      </p:cBhvr>
                                    </p:animEffect>
                                    <p:anim calcmode="lin" valueType="num">
                                      <p:cBhvr>
                                        <p:cTn id="212" dur="1000" fill="hold"/>
                                        <p:tgtEl>
                                          <p:spTgt spid="75"/>
                                        </p:tgtEl>
                                        <p:attrNameLst>
                                          <p:attrName>ppt_x</p:attrName>
                                        </p:attrNameLst>
                                      </p:cBhvr>
                                      <p:tavLst>
                                        <p:tav tm="0">
                                          <p:val>
                                            <p:strVal val="#ppt_x"/>
                                          </p:val>
                                        </p:tav>
                                        <p:tav tm="100000">
                                          <p:val>
                                            <p:strVal val="#ppt_x"/>
                                          </p:val>
                                        </p:tav>
                                      </p:tavLst>
                                    </p:anim>
                                    <p:anim calcmode="lin" valueType="num">
                                      <p:cBhvr>
                                        <p:cTn id="213" dur="1000" fill="hold"/>
                                        <p:tgtEl>
                                          <p:spTgt spid="75"/>
                                        </p:tgtEl>
                                        <p:attrNameLst>
                                          <p:attrName>ppt_y</p:attrName>
                                        </p:attrNameLst>
                                      </p:cBhvr>
                                      <p:tavLst>
                                        <p:tav tm="0">
                                          <p:val>
                                            <p:strVal val="#ppt_y+.1"/>
                                          </p:val>
                                        </p:tav>
                                        <p:tav tm="100000">
                                          <p:val>
                                            <p:strVal val="#ppt_y"/>
                                          </p:val>
                                        </p:tav>
                                      </p:tavLst>
                                    </p:anim>
                                  </p:childTnLst>
                                </p:cTn>
                              </p:par>
                              <p:par>
                                <p:cTn id="214" presetID="42" presetClass="entr" presetSubtype="0" fill="hold" grpId="0" nodeType="withEffect">
                                  <p:stCondLst>
                                    <p:cond delay="0"/>
                                  </p:stCondLst>
                                  <p:childTnLst>
                                    <p:set>
                                      <p:cBhvr>
                                        <p:cTn id="215" dur="1" fill="hold">
                                          <p:stCondLst>
                                            <p:cond delay="0"/>
                                          </p:stCondLst>
                                        </p:cTn>
                                        <p:tgtEl>
                                          <p:spTgt spid="76"/>
                                        </p:tgtEl>
                                        <p:attrNameLst>
                                          <p:attrName>style.visibility</p:attrName>
                                        </p:attrNameLst>
                                      </p:cBhvr>
                                      <p:to>
                                        <p:strVal val="visible"/>
                                      </p:to>
                                    </p:set>
                                    <p:animEffect transition="in" filter="fade">
                                      <p:cBhvr>
                                        <p:cTn id="216" dur="1000"/>
                                        <p:tgtEl>
                                          <p:spTgt spid="76"/>
                                        </p:tgtEl>
                                      </p:cBhvr>
                                    </p:animEffect>
                                    <p:anim calcmode="lin" valueType="num">
                                      <p:cBhvr>
                                        <p:cTn id="217" dur="1000" fill="hold"/>
                                        <p:tgtEl>
                                          <p:spTgt spid="76"/>
                                        </p:tgtEl>
                                        <p:attrNameLst>
                                          <p:attrName>ppt_x</p:attrName>
                                        </p:attrNameLst>
                                      </p:cBhvr>
                                      <p:tavLst>
                                        <p:tav tm="0">
                                          <p:val>
                                            <p:strVal val="#ppt_x"/>
                                          </p:val>
                                        </p:tav>
                                        <p:tav tm="100000">
                                          <p:val>
                                            <p:strVal val="#ppt_x"/>
                                          </p:val>
                                        </p:tav>
                                      </p:tavLst>
                                    </p:anim>
                                    <p:anim calcmode="lin" valueType="num">
                                      <p:cBhvr>
                                        <p:cTn id="218" dur="1000" fill="hold"/>
                                        <p:tgtEl>
                                          <p:spTgt spid="76"/>
                                        </p:tgtEl>
                                        <p:attrNameLst>
                                          <p:attrName>ppt_y</p:attrName>
                                        </p:attrNameLst>
                                      </p:cBhvr>
                                      <p:tavLst>
                                        <p:tav tm="0">
                                          <p:val>
                                            <p:strVal val="#ppt_y+.1"/>
                                          </p:val>
                                        </p:tav>
                                        <p:tav tm="100000">
                                          <p:val>
                                            <p:strVal val="#ppt_y"/>
                                          </p:val>
                                        </p:tav>
                                      </p:tavLst>
                                    </p:anim>
                                  </p:childTnLst>
                                </p:cTn>
                              </p:par>
                              <p:par>
                                <p:cTn id="219" presetID="42" presetClass="entr" presetSubtype="0" fill="hold" grpId="0" nodeType="withEffect">
                                  <p:stCondLst>
                                    <p:cond delay="0"/>
                                  </p:stCondLst>
                                  <p:childTnLst>
                                    <p:set>
                                      <p:cBhvr>
                                        <p:cTn id="220" dur="1" fill="hold">
                                          <p:stCondLst>
                                            <p:cond delay="0"/>
                                          </p:stCondLst>
                                        </p:cTn>
                                        <p:tgtEl>
                                          <p:spTgt spid="85"/>
                                        </p:tgtEl>
                                        <p:attrNameLst>
                                          <p:attrName>style.visibility</p:attrName>
                                        </p:attrNameLst>
                                      </p:cBhvr>
                                      <p:to>
                                        <p:strVal val="visible"/>
                                      </p:to>
                                    </p:set>
                                    <p:animEffect transition="in" filter="fade">
                                      <p:cBhvr>
                                        <p:cTn id="221" dur="1000"/>
                                        <p:tgtEl>
                                          <p:spTgt spid="85"/>
                                        </p:tgtEl>
                                      </p:cBhvr>
                                    </p:animEffect>
                                    <p:anim calcmode="lin" valueType="num">
                                      <p:cBhvr>
                                        <p:cTn id="222" dur="1000" fill="hold"/>
                                        <p:tgtEl>
                                          <p:spTgt spid="85"/>
                                        </p:tgtEl>
                                        <p:attrNameLst>
                                          <p:attrName>ppt_x</p:attrName>
                                        </p:attrNameLst>
                                      </p:cBhvr>
                                      <p:tavLst>
                                        <p:tav tm="0">
                                          <p:val>
                                            <p:strVal val="#ppt_x"/>
                                          </p:val>
                                        </p:tav>
                                        <p:tav tm="100000">
                                          <p:val>
                                            <p:strVal val="#ppt_x"/>
                                          </p:val>
                                        </p:tav>
                                      </p:tavLst>
                                    </p:anim>
                                    <p:anim calcmode="lin" valueType="num">
                                      <p:cBhvr>
                                        <p:cTn id="223"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42" presetClass="entr" presetSubtype="0" fill="hold" grpId="0" nodeType="clickEffect">
                                  <p:stCondLst>
                                    <p:cond delay="0"/>
                                  </p:stCondLst>
                                  <p:childTnLst>
                                    <p:set>
                                      <p:cBhvr>
                                        <p:cTn id="227" dur="1" fill="hold">
                                          <p:stCondLst>
                                            <p:cond delay="0"/>
                                          </p:stCondLst>
                                        </p:cTn>
                                        <p:tgtEl>
                                          <p:spTgt spid="47"/>
                                        </p:tgtEl>
                                        <p:attrNameLst>
                                          <p:attrName>style.visibility</p:attrName>
                                        </p:attrNameLst>
                                      </p:cBhvr>
                                      <p:to>
                                        <p:strVal val="visible"/>
                                      </p:to>
                                    </p:set>
                                    <p:animEffect transition="in" filter="fade">
                                      <p:cBhvr>
                                        <p:cTn id="228" dur="1000"/>
                                        <p:tgtEl>
                                          <p:spTgt spid="47"/>
                                        </p:tgtEl>
                                      </p:cBhvr>
                                    </p:animEffect>
                                    <p:anim calcmode="lin" valueType="num">
                                      <p:cBhvr>
                                        <p:cTn id="229" dur="1000" fill="hold"/>
                                        <p:tgtEl>
                                          <p:spTgt spid="47"/>
                                        </p:tgtEl>
                                        <p:attrNameLst>
                                          <p:attrName>ppt_x</p:attrName>
                                        </p:attrNameLst>
                                      </p:cBhvr>
                                      <p:tavLst>
                                        <p:tav tm="0">
                                          <p:val>
                                            <p:strVal val="#ppt_x"/>
                                          </p:val>
                                        </p:tav>
                                        <p:tav tm="100000">
                                          <p:val>
                                            <p:strVal val="#ppt_x"/>
                                          </p:val>
                                        </p:tav>
                                      </p:tavLst>
                                    </p:anim>
                                    <p:anim calcmode="lin" valueType="num">
                                      <p:cBhvr>
                                        <p:cTn id="23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42" presetClass="entr" presetSubtype="0" fill="hold" grpId="0" nodeType="clickEffect">
                                  <p:stCondLst>
                                    <p:cond delay="0"/>
                                  </p:stCondLst>
                                  <p:childTnLst>
                                    <p:set>
                                      <p:cBhvr>
                                        <p:cTn id="234" dur="1" fill="hold">
                                          <p:stCondLst>
                                            <p:cond delay="0"/>
                                          </p:stCondLst>
                                        </p:cTn>
                                        <p:tgtEl>
                                          <p:spTgt spid="2"/>
                                        </p:tgtEl>
                                        <p:attrNameLst>
                                          <p:attrName>style.visibility</p:attrName>
                                        </p:attrNameLst>
                                      </p:cBhvr>
                                      <p:to>
                                        <p:strVal val="visible"/>
                                      </p:to>
                                    </p:set>
                                    <p:animEffect transition="in" filter="fade">
                                      <p:cBhvr>
                                        <p:cTn id="235" dur="1000"/>
                                        <p:tgtEl>
                                          <p:spTgt spid="2"/>
                                        </p:tgtEl>
                                      </p:cBhvr>
                                    </p:animEffect>
                                    <p:anim calcmode="lin" valueType="num">
                                      <p:cBhvr>
                                        <p:cTn id="236" dur="1000" fill="hold"/>
                                        <p:tgtEl>
                                          <p:spTgt spid="2"/>
                                        </p:tgtEl>
                                        <p:attrNameLst>
                                          <p:attrName>ppt_x</p:attrName>
                                        </p:attrNameLst>
                                      </p:cBhvr>
                                      <p:tavLst>
                                        <p:tav tm="0">
                                          <p:val>
                                            <p:strVal val="#ppt_x"/>
                                          </p:val>
                                        </p:tav>
                                        <p:tav tm="100000">
                                          <p:val>
                                            <p:strVal val="#ppt_x"/>
                                          </p:val>
                                        </p:tav>
                                      </p:tavLst>
                                    </p:anim>
                                    <p:anim calcmode="lin" valueType="num">
                                      <p:cBhvr>
                                        <p:cTn id="23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 grpId="0" animBg="1"/>
      <p:bldP spid="9" grpId="0" animBg="1"/>
      <p:bldP spid="10" grpId="0"/>
      <p:bldP spid="11" grpId="0" animBg="1"/>
      <p:bldP spid="12" grpId="0"/>
      <p:bldP spid="13" grpId="0"/>
      <p:bldP spid="14" grpId="0" animBg="1"/>
      <p:bldP spid="17" grpId="0"/>
      <p:bldP spid="19" grpId="0" animBg="1"/>
      <p:bldP spid="23" grpId="0"/>
      <p:bldP spid="24" grpId="0" animBg="1"/>
      <p:bldP spid="25" grpId="0" animBg="1"/>
      <p:bldP spid="52" grpId="0" animBg="1"/>
      <p:bldP spid="56" grpId="0" animBg="1"/>
      <p:bldP spid="57" grpId="0"/>
      <p:bldP spid="58" grpId="0" animBg="1"/>
      <p:bldP spid="59" grpId="0"/>
      <p:bldP spid="60" grpId="0"/>
      <p:bldP spid="61" grpId="0" animBg="1"/>
      <p:bldP spid="62" grpId="0"/>
      <p:bldP spid="68" grpId="0"/>
      <p:bldP spid="69" grpId="0" animBg="1"/>
      <p:bldP spid="74" grpId="0" animBg="1"/>
      <p:bldP spid="75" grpId="0"/>
      <p:bldP spid="76" grpId="0"/>
      <p:bldP spid="78" grpId="0" animBg="1"/>
      <p:bldP spid="79" grpId="0"/>
      <p:bldP spid="80" grpId="0"/>
      <p:bldP spid="81" grpId="0"/>
      <p:bldP spid="82" grpId="0"/>
      <p:bldP spid="83" grpId="0"/>
      <p:bldP spid="85" grpId="0"/>
      <p:bldP spid="92" grpId="0"/>
      <p:bldP spid="47" grpId="0"/>
      <p:bldP spid="51" grpId="0" animBg="1"/>
      <p:bldP spid="3" grpId="0"/>
      <p:bldP spid="8" grpId="0"/>
      <p:bldP spid="54" grpId="0" animBg="1"/>
      <p:bldP spid="55" grpId="0" animBg="1"/>
      <p:bldP spid="15" grpId="0"/>
      <p:bldP spid="16" grpId="0"/>
      <p:bldP spid="64" grpId="0"/>
      <p:bldP spid="66"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0" y="0"/>
            <a:ext cx="12192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50177" name="图片 445" descr="4-9"/>
          <p:cNvPicPr>
            <a:picLocks noChangeAspect="1" noChangeArrowheads="1"/>
          </p:cNvPicPr>
          <p:nvPr/>
        </p:nvPicPr>
        <p:blipFill>
          <a:blip r:embed="rId2"/>
          <a:srcRect/>
          <a:stretch>
            <a:fillRect/>
          </a:stretch>
        </p:blipFill>
        <p:spPr bwMode="auto">
          <a:xfrm>
            <a:off x="2263356" y="1516399"/>
            <a:ext cx="8175279" cy="4531949"/>
          </a:xfrm>
          <a:prstGeom prst="rect">
            <a:avLst/>
          </a:prstGeom>
          <a:noFill/>
        </p:spPr>
      </p:pic>
      <p:sp>
        <p:nvSpPr>
          <p:cNvPr id="50179" name="Rectangle 3"/>
          <p:cNvSpPr>
            <a:spLocks noChangeArrowheads="1"/>
          </p:cNvSpPr>
          <p:nvPr/>
        </p:nvSpPr>
        <p:spPr bwMode="auto">
          <a:xfrm>
            <a:off x="2598345" y="6166523"/>
            <a:ext cx="7804087" cy="400110"/>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rPr>
              <a:t>短期供给曲线：从企业到市场</a:t>
            </a:r>
            <a:endParaRPr kumimoji="0" lang="zh-CN" altLang="en-US" sz="4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 name="矩形 4"/>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87424"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标题 3"/>
          <p:cNvSpPr txBox="1"/>
          <p:nvPr/>
        </p:nvSpPr>
        <p:spPr>
          <a:xfrm>
            <a:off x="1696720" y="415884"/>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sym typeface="+mn-ea"/>
              </a:rPr>
              <a:t>完全竞争市场的短期供给曲线</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89"/>
          <p:cNvSpPr>
            <a:spLocks noChangeArrowheads="1"/>
          </p:cNvSpPr>
          <p:nvPr/>
        </p:nvSpPr>
        <p:spPr bwMode="auto">
          <a:xfrm>
            <a:off x="798048" y="1524314"/>
            <a:ext cx="5600827" cy="3711907"/>
          </a:xfrm>
          <a:prstGeom prst="rect">
            <a:avLst/>
          </a:prstGeom>
          <a:solidFill>
            <a:srgbClr val="F7FCFF"/>
          </a:solidFill>
          <a:ln w="9525">
            <a:solidFill>
              <a:srgbClr val="0563C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30" name="Rectangle 2" descr="10%"/>
          <p:cNvSpPr>
            <a:spLocks noChangeArrowheads="1"/>
          </p:cNvSpPr>
          <p:nvPr/>
        </p:nvSpPr>
        <p:spPr bwMode="auto">
          <a:xfrm>
            <a:off x="6605249" y="1541377"/>
            <a:ext cx="4265951" cy="3662106"/>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1837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630736" y="389661"/>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a:defRPr/>
            </a:pPr>
            <a:r>
              <a:rPr lang="zh-CN" altLang="en-US" sz="3200" dirty="0">
                <a:solidFill>
                  <a:srgbClr val="002060"/>
                </a:solidFill>
                <a:latin typeface="华文行楷" panose="02010800040101010101" pitchFamily="2" charset="-122"/>
                <a:ea typeface="华文行楷" panose="02010800040101010101" pitchFamily="2" charset="-122"/>
                <a:sym typeface="+mn-ea"/>
              </a:rPr>
              <a:t>生产者剩余和市场总剩余</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5" name="内容占位符 2"/>
          <p:cNvSpPr txBox="1"/>
          <p:nvPr/>
        </p:nvSpPr>
        <p:spPr>
          <a:xfrm>
            <a:off x="3853695" y="2623168"/>
            <a:ext cx="8251825" cy="41262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zh-CN" altLang="en-US" dirty="0"/>
          </a:p>
        </p:txBody>
      </p:sp>
      <p:sp>
        <p:nvSpPr>
          <p:cNvPr id="26" name="内容占位符 2"/>
          <p:cNvSpPr txBox="1">
            <a:spLocks noChangeArrowheads="1"/>
          </p:cNvSpPr>
          <p:nvPr/>
        </p:nvSpPr>
        <p:spPr>
          <a:xfrm>
            <a:off x="981012" y="1521924"/>
            <a:ext cx="5050820" cy="4338474"/>
          </a:xfrm>
          <a:prstGeom prst="rect">
            <a:avLst/>
          </a:prstGeom>
        </p:spPr>
        <p:txBody>
          <a:bodyPr vert="horz" lIns="68580" tIns="34291" rIns="68580" bIns="3429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50000"/>
              </a:lnSpc>
              <a:buNone/>
            </a:pPr>
            <a:r>
              <a:rPr lang="zh-CN" altLang="en-US" sz="24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20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生产者剩余：</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任意一个生产者在生产和出售商品时得到的实际收益和意愿收益（即他愿意接受的最小收益）之间常常也存在一定的差额。</a:t>
            </a:r>
            <a:endParaRPr lang="en-US" altLang="zh-CN" sz="2000" dirty="0">
              <a:latin typeface="微软雅黑" panose="020B0503020204020204" pitchFamily="34" charset="-122"/>
              <a:ea typeface="微软雅黑" panose="020B0503020204020204" pitchFamily="34" charset="-122"/>
              <a:sym typeface="黑体" panose="02010609060101010101" pitchFamily="49" charset="-122"/>
            </a:endParaRPr>
          </a:p>
          <a:p>
            <a:pPr marL="0" indent="0" defTabSz="457200">
              <a:lnSpc>
                <a:spcPct val="150000"/>
              </a:lnSpc>
              <a:buNone/>
            </a:pPr>
            <a:r>
              <a:rPr lang="en-US" altLang="zh-CN" sz="20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2000" b="1"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消费者剩余：</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任意一个消费者在购买商品时的意愿支付（即他愿意支付的最高代价）与实际支付之间常常存在一定的差额。</a:t>
            </a:r>
            <a:endParaRPr lang="en-US" altLang="zh-CN" sz="2400" dirty="0">
              <a:solidFill>
                <a:schemeClr val="accent2">
                  <a:lumMod val="50000"/>
                </a:schemeClr>
              </a:solidFill>
              <a:latin typeface="微软雅黑" panose="020B0503020204020204" pitchFamily="34" charset="-122"/>
              <a:ea typeface="微软雅黑" panose="020B0503020204020204" pitchFamily="34" charset="-122"/>
              <a:sym typeface="黑体" panose="02010609060101010101" pitchFamily="49" charset="-122"/>
            </a:endParaRPr>
          </a:p>
        </p:txBody>
      </p:sp>
      <p:cxnSp>
        <p:nvCxnSpPr>
          <p:cNvPr id="14" name="直接箭头连接符 13"/>
          <p:cNvCxnSpPr/>
          <p:nvPr/>
        </p:nvCxnSpPr>
        <p:spPr>
          <a:xfrm flipV="1">
            <a:off x="7558766" y="2194919"/>
            <a:ext cx="0" cy="2302136"/>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flipV="1">
            <a:off x="7558766" y="4497055"/>
            <a:ext cx="2710927" cy="1793"/>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flipV="1">
            <a:off x="7558766" y="2743559"/>
            <a:ext cx="2388197" cy="1430767"/>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7558766" y="2581552"/>
            <a:ext cx="2485016" cy="1501618"/>
          </a:xfrm>
          <a:prstGeom prst="line">
            <a:avLst/>
          </a:prstGeom>
          <a:ln w="19050"/>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8759918" y="3003098"/>
            <a:ext cx="173169" cy="369332"/>
          </a:xfrm>
          <a:prstGeom prst="rect">
            <a:avLst/>
          </a:prstGeom>
          <a:noFill/>
        </p:spPr>
        <p:txBody>
          <a:bodyPr wrap="square" rtlCol="0">
            <a:spAutoFit/>
          </a:bodyPr>
          <a:lstStyle/>
          <a:p>
            <a:r>
              <a:rPr lang="en-US" altLang="zh-CN" dirty="0"/>
              <a:t>E</a:t>
            </a:r>
          </a:p>
        </p:txBody>
      </p:sp>
      <p:cxnSp>
        <p:nvCxnSpPr>
          <p:cNvPr id="27" name="直接连接符 26"/>
          <p:cNvCxnSpPr/>
          <p:nvPr/>
        </p:nvCxnSpPr>
        <p:spPr>
          <a:xfrm flipH="1">
            <a:off x="8868274" y="3372430"/>
            <a:ext cx="1" cy="1124625"/>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flipH="1">
            <a:off x="7558766" y="3405088"/>
            <a:ext cx="1287737" cy="0"/>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7084667" y="2451316"/>
            <a:ext cx="576594" cy="369332"/>
          </a:xfrm>
          <a:prstGeom prst="rect">
            <a:avLst/>
          </a:prstGeom>
          <a:noFill/>
        </p:spPr>
        <p:txBody>
          <a:bodyPr wrap="square" rtlCol="0">
            <a:spAutoFit/>
          </a:bodyPr>
          <a:lstStyle/>
          <a:p>
            <a:pPr algn="ctr"/>
            <a:r>
              <a:rPr lang="en-US" altLang="zh-CN" dirty="0"/>
              <a:t>P</a:t>
            </a:r>
            <a:r>
              <a:rPr lang="en-US" altLang="zh-CN" sz="1200" dirty="0"/>
              <a:t>1</a:t>
            </a:r>
          </a:p>
        </p:txBody>
      </p:sp>
      <p:sp>
        <p:nvSpPr>
          <p:cNvPr id="34" name="TextBox 33"/>
          <p:cNvSpPr txBox="1"/>
          <p:nvPr/>
        </p:nvSpPr>
        <p:spPr>
          <a:xfrm>
            <a:off x="7085170" y="3952934"/>
            <a:ext cx="576594" cy="369332"/>
          </a:xfrm>
          <a:prstGeom prst="rect">
            <a:avLst/>
          </a:prstGeom>
          <a:noFill/>
        </p:spPr>
        <p:txBody>
          <a:bodyPr wrap="square" rtlCol="0">
            <a:spAutoFit/>
          </a:bodyPr>
          <a:lstStyle/>
          <a:p>
            <a:pPr algn="ctr"/>
            <a:r>
              <a:rPr lang="en-US" altLang="zh-CN" dirty="0"/>
              <a:t>P</a:t>
            </a:r>
            <a:r>
              <a:rPr lang="en-US" altLang="zh-CN" sz="1200" dirty="0"/>
              <a:t>2</a:t>
            </a:r>
          </a:p>
        </p:txBody>
      </p:sp>
      <p:sp>
        <p:nvSpPr>
          <p:cNvPr id="35" name="TextBox 34"/>
          <p:cNvSpPr txBox="1"/>
          <p:nvPr/>
        </p:nvSpPr>
        <p:spPr>
          <a:xfrm>
            <a:off x="7062546" y="3220422"/>
            <a:ext cx="576594" cy="369332"/>
          </a:xfrm>
          <a:prstGeom prst="rect">
            <a:avLst/>
          </a:prstGeom>
          <a:noFill/>
        </p:spPr>
        <p:txBody>
          <a:bodyPr wrap="square" rtlCol="0">
            <a:spAutoFit/>
          </a:bodyPr>
          <a:lstStyle/>
          <a:p>
            <a:pPr algn="ctr"/>
            <a:r>
              <a:rPr lang="en-US" altLang="zh-CN" dirty="0"/>
              <a:t>P</a:t>
            </a:r>
            <a:r>
              <a:rPr lang="en-US" altLang="zh-CN" sz="1200" dirty="0"/>
              <a:t>0</a:t>
            </a:r>
          </a:p>
        </p:txBody>
      </p:sp>
      <p:sp>
        <p:nvSpPr>
          <p:cNvPr id="36" name="TextBox 35"/>
          <p:cNvSpPr txBox="1"/>
          <p:nvPr/>
        </p:nvSpPr>
        <p:spPr>
          <a:xfrm>
            <a:off x="7134576" y="4384617"/>
            <a:ext cx="576594" cy="369332"/>
          </a:xfrm>
          <a:prstGeom prst="rect">
            <a:avLst/>
          </a:prstGeom>
          <a:noFill/>
        </p:spPr>
        <p:txBody>
          <a:bodyPr wrap="square" rtlCol="0">
            <a:spAutoFit/>
          </a:bodyPr>
          <a:lstStyle/>
          <a:p>
            <a:pPr algn="ctr"/>
            <a:r>
              <a:rPr lang="en-US" altLang="zh-CN" dirty="0"/>
              <a:t>0</a:t>
            </a:r>
            <a:endParaRPr lang="en-US" altLang="zh-CN" sz="1200" dirty="0"/>
          </a:p>
        </p:txBody>
      </p:sp>
      <p:sp>
        <p:nvSpPr>
          <p:cNvPr id="37" name="TextBox 36"/>
          <p:cNvSpPr txBox="1"/>
          <p:nvPr/>
        </p:nvSpPr>
        <p:spPr>
          <a:xfrm>
            <a:off x="8579977" y="4497055"/>
            <a:ext cx="576594" cy="369332"/>
          </a:xfrm>
          <a:prstGeom prst="rect">
            <a:avLst/>
          </a:prstGeom>
          <a:noFill/>
        </p:spPr>
        <p:txBody>
          <a:bodyPr wrap="square" rtlCol="0">
            <a:spAutoFit/>
          </a:bodyPr>
          <a:lstStyle/>
          <a:p>
            <a:pPr algn="ctr"/>
            <a:r>
              <a:rPr lang="en-US" altLang="zh-CN" dirty="0"/>
              <a:t>Q</a:t>
            </a:r>
            <a:r>
              <a:rPr lang="en-US" altLang="zh-CN" sz="1200" dirty="0"/>
              <a:t>0</a:t>
            </a:r>
            <a:endParaRPr lang="en-US" altLang="zh-CN" sz="1000" dirty="0"/>
          </a:p>
        </p:txBody>
      </p:sp>
      <p:sp>
        <p:nvSpPr>
          <p:cNvPr id="38" name="TextBox 37"/>
          <p:cNvSpPr txBox="1"/>
          <p:nvPr/>
        </p:nvSpPr>
        <p:spPr>
          <a:xfrm>
            <a:off x="9981396" y="4497055"/>
            <a:ext cx="576594" cy="369332"/>
          </a:xfrm>
          <a:prstGeom prst="rect">
            <a:avLst/>
          </a:prstGeom>
          <a:noFill/>
        </p:spPr>
        <p:txBody>
          <a:bodyPr wrap="square" rtlCol="0">
            <a:spAutoFit/>
          </a:bodyPr>
          <a:lstStyle/>
          <a:p>
            <a:pPr algn="ctr"/>
            <a:r>
              <a:rPr lang="en-US" altLang="zh-CN" dirty="0"/>
              <a:t>Q</a:t>
            </a:r>
            <a:endParaRPr lang="en-US" altLang="zh-CN" sz="1000" dirty="0"/>
          </a:p>
        </p:txBody>
      </p:sp>
      <p:sp>
        <p:nvSpPr>
          <p:cNvPr id="39" name="TextBox 38"/>
          <p:cNvSpPr txBox="1"/>
          <p:nvPr/>
        </p:nvSpPr>
        <p:spPr>
          <a:xfrm>
            <a:off x="9946963" y="2374227"/>
            <a:ext cx="173169" cy="369332"/>
          </a:xfrm>
          <a:prstGeom prst="rect">
            <a:avLst/>
          </a:prstGeom>
          <a:noFill/>
        </p:spPr>
        <p:txBody>
          <a:bodyPr wrap="square" rtlCol="0">
            <a:spAutoFit/>
          </a:bodyPr>
          <a:lstStyle/>
          <a:p>
            <a:r>
              <a:rPr lang="en-US" altLang="zh-CN" dirty="0"/>
              <a:t>S</a:t>
            </a:r>
          </a:p>
        </p:txBody>
      </p:sp>
      <p:sp>
        <p:nvSpPr>
          <p:cNvPr id="40" name="TextBox 39"/>
          <p:cNvSpPr txBox="1"/>
          <p:nvPr/>
        </p:nvSpPr>
        <p:spPr>
          <a:xfrm>
            <a:off x="10120132" y="3871325"/>
            <a:ext cx="173169" cy="369332"/>
          </a:xfrm>
          <a:prstGeom prst="rect">
            <a:avLst/>
          </a:prstGeom>
          <a:noFill/>
        </p:spPr>
        <p:txBody>
          <a:bodyPr wrap="square" rtlCol="0">
            <a:spAutoFit/>
          </a:bodyPr>
          <a:lstStyle/>
          <a:p>
            <a:r>
              <a:rPr lang="en-US" altLang="zh-CN" dirty="0"/>
              <a:t>D</a:t>
            </a:r>
          </a:p>
        </p:txBody>
      </p:sp>
      <p:sp>
        <p:nvSpPr>
          <p:cNvPr id="41" name="TextBox 40"/>
          <p:cNvSpPr txBox="1"/>
          <p:nvPr/>
        </p:nvSpPr>
        <p:spPr>
          <a:xfrm>
            <a:off x="7057773" y="2052756"/>
            <a:ext cx="576594" cy="369332"/>
          </a:xfrm>
          <a:prstGeom prst="rect">
            <a:avLst/>
          </a:prstGeom>
          <a:noFill/>
        </p:spPr>
        <p:txBody>
          <a:bodyPr wrap="square" rtlCol="0">
            <a:spAutoFit/>
          </a:bodyPr>
          <a:lstStyle/>
          <a:p>
            <a:pPr algn="ctr"/>
            <a:r>
              <a:rPr lang="en-US" altLang="zh-CN" dirty="0"/>
              <a:t>P</a:t>
            </a:r>
            <a:endParaRPr lang="en-US" altLang="zh-CN" sz="1200" dirty="0"/>
          </a:p>
        </p:txBody>
      </p:sp>
      <p:sp>
        <p:nvSpPr>
          <p:cNvPr id="43" name="TextBox 42"/>
          <p:cNvSpPr txBox="1"/>
          <p:nvPr/>
        </p:nvSpPr>
        <p:spPr>
          <a:xfrm>
            <a:off x="7499830" y="3069568"/>
            <a:ext cx="1126825" cy="261610"/>
          </a:xfrm>
          <a:prstGeom prst="rect">
            <a:avLst/>
          </a:prstGeom>
          <a:noFill/>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消费者剩余</a:t>
            </a:r>
            <a:endParaRPr lang="en-US" altLang="zh-CN" sz="900" dirty="0">
              <a:latin typeface="微软雅黑" panose="020B0503020204020204" pitchFamily="34" charset="-122"/>
              <a:ea typeface="微软雅黑" panose="020B0503020204020204" pitchFamily="34" charset="-122"/>
            </a:endParaRPr>
          </a:p>
        </p:txBody>
      </p:sp>
      <p:sp>
        <p:nvSpPr>
          <p:cNvPr id="44" name="TextBox 43"/>
          <p:cNvSpPr txBox="1"/>
          <p:nvPr/>
        </p:nvSpPr>
        <p:spPr>
          <a:xfrm>
            <a:off x="7510712" y="3494118"/>
            <a:ext cx="1126825" cy="261610"/>
          </a:xfrm>
          <a:prstGeom prst="rect">
            <a:avLst/>
          </a:prstGeom>
          <a:noFill/>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生产者剩余</a:t>
            </a:r>
            <a:endParaRPr lang="en-US" altLang="zh-CN" sz="900" dirty="0">
              <a:latin typeface="微软雅黑" panose="020B0503020204020204" pitchFamily="34" charset="-122"/>
              <a:ea typeface="微软雅黑" panose="020B0503020204020204" pitchFamily="34" charset="-122"/>
            </a:endParaRPr>
          </a:p>
        </p:txBody>
      </p:sp>
      <p:pic>
        <p:nvPicPr>
          <p:cNvPr id="32" name="Picture 129" descr="GuestBk"/>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81012" y="1604253"/>
            <a:ext cx="522897" cy="45632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9" descr="GuestBk"/>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42602" y="3554095"/>
            <a:ext cx="522897" cy="456325"/>
          </a:xfrm>
          <a:prstGeom prst="rect">
            <a:avLst/>
          </a:prstGeom>
          <a:noFill/>
          <a:extLst>
            <a:ext uri="{909E8E84-426E-40DD-AFC4-6F175D3DCCD1}">
              <a14:hiddenFill xmlns:a14="http://schemas.microsoft.com/office/drawing/2010/main">
                <a:solidFill>
                  <a:srgbClr val="FFFFFF"/>
                </a:solidFill>
              </a14:hiddenFill>
            </a:ext>
          </a:extLst>
        </p:spPr>
      </p:pic>
      <p:pic>
        <p:nvPicPr>
          <p:cNvPr id="45" name="图片 44"/>
          <p:cNvPicPr>
            <a:picLocks noChangeAspect="1"/>
          </p:cNvPicPr>
          <p:nvPr/>
        </p:nvPicPr>
        <p:blipFill>
          <a:blip r:embed="rId3"/>
          <a:stretch>
            <a:fillRect/>
          </a:stretch>
        </p:blipFill>
        <p:spPr>
          <a:xfrm>
            <a:off x="740226" y="5638087"/>
            <a:ext cx="10386718" cy="6015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1000"/>
                                        <p:tgtEl>
                                          <p:spTgt spid="26">
                                            <p:txEl>
                                              <p:pRg st="0" end="0"/>
                                            </p:txEl>
                                          </p:spTgt>
                                        </p:tgtEl>
                                      </p:cBhvr>
                                    </p:animEffect>
                                    <p:anim calcmode="lin" valueType="num">
                                      <p:cBhvr>
                                        <p:cTn id="8"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xEl>
                                              <p:pRg st="1" end="1"/>
                                            </p:txEl>
                                          </p:spTgt>
                                        </p:tgtEl>
                                        <p:attrNameLst>
                                          <p:attrName>style.visibility</p:attrName>
                                        </p:attrNameLst>
                                      </p:cBhvr>
                                      <p:to>
                                        <p:strVal val="visible"/>
                                      </p:to>
                                    </p:set>
                                    <p:animEffect transition="in" filter="fade">
                                      <p:cBhvr>
                                        <p:cTn id="14" dur="1000"/>
                                        <p:tgtEl>
                                          <p:spTgt spid="26">
                                            <p:txEl>
                                              <p:pRg st="1" end="1"/>
                                            </p:txEl>
                                          </p:spTgt>
                                        </p:tgtEl>
                                      </p:cBhvr>
                                    </p:animEffect>
                                    <p:anim calcmode="lin" valueType="num">
                                      <p:cBhvr>
                                        <p:cTn id="15"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3868" y="584925"/>
            <a:ext cx="10289931" cy="1325563"/>
          </a:xfrm>
        </p:spPr>
        <p:txBody>
          <a:bodyPr/>
          <a:lstStyle/>
          <a:p>
            <a:r>
              <a:rPr lang="zh-CN" altLang="en-US" dirty="0">
                <a:solidFill>
                  <a:srgbClr val="002060"/>
                </a:solidFill>
                <a:latin typeface="华文行楷" panose="02010800040101010101" pitchFamily="2" charset="-122"/>
                <a:ea typeface="华文行楷" panose="02010800040101010101" pitchFamily="2" charset="-122"/>
                <a:sym typeface="+mn-ea"/>
              </a:rPr>
              <a:t>第四节   完全竞争企业和市场的长期均衡</a:t>
            </a:r>
            <a:endParaRPr lang="zh-CN" altLang="en-US" dirty="0"/>
          </a:p>
        </p:txBody>
      </p:sp>
      <p:graphicFrame>
        <p:nvGraphicFramePr>
          <p:cNvPr id="4" name="内容占位符 3"/>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rot="18868453" flipV="1">
            <a:off x="440599" y="952574"/>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1037490"/>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87424" y="1548448"/>
            <a:ext cx="10214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89"/>
          <p:cNvSpPr>
            <a:spLocks noChangeArrowheads="1"/>
          </p:cNvSpPr>
          <p:nvPr/>
        </p:nvSpPr>
        <p:spPr bwMode="auto">
          <a:xfrm>
            <a:off x="5032162" y="1239098"/>
            <a:ext cx="5899003" cy="929601"/>
          </a:xfrm>
          <a:prstGeom prst="rect">
            <a:avLst/>
          </a:prstGeom>
          <a:solidFill>
            <a:srgbClr val="F7FCFF"/>
          </a:solidFill>
          <a:ln w="9525">
            <a:solidFill>
              <a:srgbClr val="0563C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77" name="Rectangle 2" descr="10%"/>
          <p:cNvSpPr>
            <a:spLocks noChangeArrowheads="1"/>
          </p:cNvSpPr>
          <p:nvPr/>
        </p:nvSpPr>
        <p:spPr bwMode="auto">
          <a:xfrm>
            <a:off x="714284" y="1204459"/>
            <a:ext cx="4107213" cy="5219158"/>
          </a:xfrm>
          <a:prstGeom prst="rect">
            <a:avLst/>
          </a:prstGeom>
          <a:pattFill prst="pct10">
            <a:fgClr>
              <a:srgbClr val="FFCC66"/>
            </a:fgClr>
            <a:bgClr>
              <a:srgbClr val="FFFFFF"/>
            </a:bgClr>
          </a:pattFill>
          <a:ln w="222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705102" y="1073680"/>
            <a:ext cx="103238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标题 3"/>
          <p:cNvSpPr txBox="1"/>
          <p:nvPr/>
        </p:nvSpPr>
        <p:spPr>
          <a:xfrm>
            <a:off x="1696720" y="415884"/>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企业规模的调整</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13" name="Rectangle 91"/>
          <p:cNvSpPr>
            <a:spLocks noChangeArrowheads="1"/>
          </p:cNvSpPr>
          <p:nvPr/>
        </p:nvSpPr>
        <p:spPr bwMode="auto">
          <a:xfrm>
            <a:off x="5068090" y="2302967"/>
            <a:ext cx="5863075" cy="4120650"/>
          </a:xfrm>
          <a:prstGeom prst="rect">
            <a:avLst/>
          </a:prstGeom>
          <a:solidFill>
            <a:srgbClr val="FFFFF3"/>
          </a:solidFill>
          <a:ln w="95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19" name="文本框 18"/>
          <p:cNvSpPr txBox="1"/>
          <p:nvPr/>
        </p:nvSpPr>
        <p:spPr>
          <a:xfrm>
            <a:off x="6522767" y="5993927"/>
            <a:ext cx="319354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完全竞争企业的长期规模调整</a:t>
            </a:r>
          </a:p>
        </p:txBody>
      </p:sp>
      <p:sp>
        <p:nvSpPr>
          <p:cNvPr id="28" name="文本框 27"/>
          <p:cNvSpPr txBox="1"/>
          <p:nvPr/>
        </p:nvSpPr>
        <p:spPr>
          <a:xfrm>
            <a:off x="893786" y="1353149"/>
            <a:ext cx="3722976" cy="193899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长期的规模调整，或长期的利润最大化，就是在所有的短期均衡中选择一个</a:t>
            </a:r>
            <a:r>
              <a:rPr lang="zh-CN" altLang="en-US" sz="2000" b="1" dirty="0">
                <a:solidFill>
                  <a:srgbClr val="FF0000"/>
                </a:solidFill>
                <a:latin typeface="微软雅黑" panose="020B0503020204020204" pitchFamily="34" charset="-122"/>
                <a:ea typeface="微软雅黑" panose="020B0503020204020204" pitchFamily="34" charset="-122"/>
              </a:rPr>
              <a:t>“最优”的短期均衡</a:t>
            </a:r>
            <a:r>
              <a:rPr lang="zh-CN" altLang="en-US" sz="20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5101676" y="1384683"/>
            <a:ext cx="6316717" cy="52322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在长期中，企业会采用哪个规模来生产</a:t>
            </a:r>
            <a:r>
              <a:rPr lang="zh-CN" altLang="en-US" sz="2800" dirty="0">
                <a:ln w="0"/>
                <a:solidFill>
                  <a:schemeClr val="accent1"/>
                </a:solidFill>
                <a:effectLst>
                  <a:outerShdw blurRad="38100" dist="25400" dir="5400000" algn="ctr" rotWithShape="0">
                    <a:srgbClr val="6E747A">
                      <a:alpha val="43000"/>
                    </a:srgbClr>
                  </a:outerShdw>
                  <a:reflection blurRad="6350" stA="55000" endA="50" endPos="85000" dist="60007" dir="5400000" sy="-100000" algn="bl" rotWithShape="0"/>
                </a:effectLst>
                <a:latin typeface="微软雅黑" panose="020B0503020204020204" pitchFamily="34" charset="-122"/>
                <a:ea typeface="微软雅黑" panose="020B0503020204020204" pitchFamily="34" charset="-122"/>
              </a:rPr>
              <a:t>？</a:t>
            </a:r>
            <a:endParaRPr lang="zh-CN" altLang="en-US" sz="2800" dirty="0">
              <a:effectLst>
                <a:outerShdw blurRad="38100" dist="25400" dir="5400000" algn="ctr" rotWithShape="0">
                  <a:srgbClr val="6E747A">
                    <a:alpha val="43000"/>
                  </a:srgbClr>
                </a:outerShdw>
                <a:reflection blurRad="6350" stA="55000" endA="50" endPos="85000" dist="60007" dir="5400000" sy="-100000" algn="bl" rotWithShape="0"/>
              </a:effectLst>
              <a:latin typeface="微软雅黑" panose="020B0503020204020204" pitchFamily="34" charset="-122"/>
              <a:ea typeface="微软雅黑" panose="020B0503020204020204" pitchFamily="34" charset="-122"/>
            </a:endParaRPr>
          </a:p>
        </p:txBody>
      </p:sp>
      <p:sp>
        <p:nvSpPr>
          <p:cNvPr id="38" name="文本框 37"/>
          <p:cNvSpPr txBox="1"/>
          <p:nvPr/>
        </p:nvSpPr>
        <p:spPr>
          <a:xfrm>
            <a:off x="924949" y="3362578"/>
            <a:ext cx="3648259" cy="3139321"/>
          </a:xfrm>
          <a:prstGeom prst="rect">
            <a:avLst/>
          </a:prstGeom>
          <a:noFill/>
        </p:spPr>
        <p:txBody>
          <a:bodyPr wrap="square" rtlCol="0">
            <a:spAutoFit/>
          </a:bodyPr>
          <a:lstStyle/>
          <a:p>
            <a:pPr marL="342900" indent="-342900" eaLnBrk="0" fontAlgn="base" hangingPunct="0">
              <a:lnSpc>
                <a:spcPct val="150000"/>
              </a:lnSpc>
              <a:spcBef>
                <a:spcPct val="0"/>
              </a:spcBef>
              <a:spcAft>
                <a:spcPct val="0"/>
              </a:spcAft>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完全竞争企业要在长期获得最大利润，要满足：</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eaLnBrk="0" fontAlgn="base" hangingPunct="0">
              <a:lnSpc>
                <a:spcPct val="150000"/>
              </a:lnSpc>
              <a:spcBef>
                <a:spcPct val="0"/>
              </a:spcBef>
              <a:spcAft>
                <a:spcPct val="0"/>
              </a:spcAft>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P=LMC</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	</a:t>
            </a:r>
          </a:p>
          <a:p>
            <a:pPr marL="342900" indent="-342900" eaLnBrk="0" fontAlgn="base" hangingPunct="0">
              <a:lnSpc>
                <a:spcPct val="150000"/>
              </a:lnSpc>
              <a:spcBef>
                <a:spcPct val="0"/>
              </a:spcBef>
              <a:spcAft>
                <a:spcPct val="0"/>
              </a:spcAft>
              <a:buFont typeface="Arial" panose="020B0604020202020204" pitchFamily="34" charset="0"/>
              <a:buChar char="•"/>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000" dirty="0">
                <a:latin typeface="微软雅黑" panose="020B0503020204020204" pitchFamily="34" charset="-122"/>
                <a:ea typeface="微软雅黑" panose="020B0503020204020204" pitchFamily="34" charset="-122"/>
              </a:rPr>
              <a:t>完全竞争企业要实现规模最优，又要满足：</a:t>
            </a:r>
            <a:endParaRPr lang="en-US" altLang="zh-CN" sz="2000" dirty="0">
              <a:latin typeface="微软雅黑" panose="020B0503020204020204" pitchFamily="34" charset="-122"/>
              <a:ea typeface="微软雅黑" panose="020B0503020204020204" pitchFamily="34" charset="-122"/>
            </a:endParaRPr>
          </a:p>
          <a:p>
            <a:pPr indent="266700" eaLnBrk="0" fontAlgn="base" hangingPunct="0">
              <a:lnSpc>
                <a:spcPct val="150000"/>
              </a:lnSpc>
              <a:spcBef>
                <a:spcPct val="0"/>
              </a:spcBef>
              <a:spcAft>
                <a:spcPct val="0"/>
              </a:spcAft>
            </a:pPr>
            <a:r>
              <a:rPr lang="en-US" altLang="zh-CN" sz="20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SAC=LAC </a:t>
            </a:r>
            <a:endParaRPr lang="en-US" altLang="zh-CN" sz="20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zh-CN" altLang="en-US" dirty="0"/>
          </a:p>
        </p:txBody>
      </p:sp>
      <p:sp>
        <p:nvSpPr>
          <p:cNvPr id="6146" name="Rectangle 2"/>
          <p:cNvSpPr>
            <a:spLocks noChangeArrowheads="1"/>
          </p:cNvSpPr>
          <p:nvPr/>
        </p:nvSpPr>
        <p:spPr bwMode="auto">
          <a:xfrm>
            <a:off x="0" y="0"/>
            <a:ext cx="12192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6145" name="Picture 1" descr="4-11"/>
          <p:cNvPicPr>
            <a:picLocks noChangeAspect="1" noChangeArrowheads="1"/>
          </p:cNvPicPr>
          <p:nvPr/>
        </p:nvPicPr>
        <p:blipFill>
          <a:blip r:embed="rId3"/>
          <a:srcRect/>
          <a:stretch>
            <a:fillRect/>
          </a:stretch>
        </p:blipFill>
        <p:spPr bwMode="auto">
          <a:xfrm>
            <a:off x="5363308" y="2602523"/>
            <a:ext cx="5257800" cy="337102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barn(inVertical)">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1000"/>
                                        <p:tgtEl>
                                          <p:spTgt spid="53"/>
                                        </p:tgtEl>
                                      </p:cBhvr>
                                    </p:animEffect>
                                    <p:anim calcmode="lin" valueType="num">
                                      <p:cBhvr>
                                        <p:cTn id="20" dur="1000" fill="hold"/>
                                        <p:tgtEl>
                                          <p:spTgt spid="53"/>
                                        </p:tgtEl>
                                        <p:attrNameLst>
                                          <p:attrName>ppt_x</p:attrName>
                                        </p:attrNameLst>
                                      </p:cBhvr>
                                      <p:tavLst>
                                        <p:tav tm="0">
                                          <p:val>
                                            <p:strVal val="#ppt_x"/>
                                          </p:val>
                                        </p:tav>
                                        <p:tav tm="100000">
                                          <p:val>
                                            <p:strVal val="#ppt_x"/>
                                          </p:val>
                                        </p:tav>
                                      </p:tavLst>
                                    </p:anim>
                                    <p:anim calcmode="lin" valueType="num">
                                      <p:cBhvr>
                                        <p:cTn id="21"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6145"/>
                                        </p:tgtEl>
                                        <p:attrNameLst>
                                          <p:attrName>style.visibility</p:attrName>
                                        </p:attrNameLst>
                                      </p:cBhvr>
                                      <p:to>
                                        <p:strVal val="visible"/>
                                      </p:to>
                                    </p:set>
                                    <p:animEffect transition="in" filter="randombar(horizontal)">
                                      <p:cBhvr>
                                        <p:cTn id="31" dur="500"/>
                                        <p:tgtEl>
                                          <p:spTgt spid="6145"/>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19" grpId="0"/>
      <p:bldP spid="28" grpId="0"/>
      <p:bldP spid="36" grpId="0"/>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3" descr="10%">
            <a:hlinkClick r:id="rId3" action="ppaction://hlinksldjump" highlightClick="1"/>
          </p:cNvPr>
          <p:cNvSpPr>
            <a:spLocks noChangeArrowheads="1"/>
          </p:cNvSpPr>
          <p:nvPr/>
        </p:nvSpPr>
        <p:spPr bwMode="auto">
          <a:xfrm>
            <a:off x="2467813" y="1480560"/>
            <a:ext cx="7027618" cy="1804468"/>
          </a:xfrm>
          <a:prstGeom prst="actionButtonBlank">
            <a:avLst/>
          </a:prstGeom>
          <a:pattFill prst="pct10">
            <a:fgClr>
              <a:srgbClr val="FFFF99"/>
            </a:fgClr>
            <a:bgClr>
              <a:srgbClr val="FFFFFF"/>
            </a:bgClr>
          </a:pattFill>
          <a:ln w="95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dist"/>
            <a:endParaRPr lang="zh-CN" altLang="en-US" sz="2600" dirty="0">
              <a:solidFill>
                <a:srgbClr val="006699"/>
              </a:solidFill>
              <a:effectLst>
                <a:outerShdw blurRad="38100" dist="38100" dir="2700000" algn="tl">
                  <a:srgbClr val="C0C0C0"/>
                </a:outerShdw>
              </a:effectLst>
              <a:ea typeface="华文新魏" panose="02010800040101010101" pitchFamily="2" charset="-122"/>
            </a:endParaRPr>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718456" y="1041897"/>
            <a:ext cx="10254344" cy="229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672359" y="295778"/>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行业规模调整</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88" name="文本框 87"/>
          <p:cNvSpPr txBox="1"/>
          <p:nvPr/>
        </p:nvSpPr>
        <p:spPr>
          <a:xfrm>
            <a:off x="2366391" y="6511789"/>
            <a:ext cx="841844" cy="369332"/>
          </a:xfrm>
          <a:prstGeom prst="rect">
            <a:avLst/>
          </a:prstGeom>
          <a:noFill/>
        </p:spPr>
        <p:txBody>
          <a:bodyPr wrap="square" rtlCol="0">
            <a:spAutoFit/>
          </a:bodyPr>
          <a:lstStyle/>
          <a:p>
            <a:endParaRPr lang="en-US" altLang="zh-CN" dirty="0"/>
          </a:p>
        </p:txBody>
      </p:sp>
      <p:sp>
        <p:nvSpPr>
          <p:cNvPr id="3" name="文本框 2"/>
          <p:cNvSpPr txBox="1"/>
          <p:nvPr/>
        </p:nvSpPr>
        <p:spPr>
          <a:xfrm>
            <a:off x="2582191" y="1621890"/>
            <a:ext cx="7027618" cy="142295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和短期均衡的情况一样，企业经过长期规模的调整后，生产长期利润最大化产量任然有三种可能，即</a:t>
            </a:r>
            <a:r>
              <a:rPr lang="zh-CN" altLang="en-US" sz="2000" dirty="0">
                <a:solidFill>
                  <a:srgbClr val="FF0000"/>
                </a:solidFill>
                <a:latin typeface="微软雅黑" panose="020B0503020204020204" pitchFamily="34" charset="-122"/>
                <a:ea typeface="微软雅黑" panose="020B0503020204020204" pitchFamily="34" charset="-122"/>
              </a:rPr>
              <a:t>盈利，亏损和不赢不亏</a:t>
            </a:r>
            <a:r>
              <a:rPr lang="zh-CN" altLang="en-US" sz="2000" dirty="0">
                <a:latin typeface="微软雅黑" panose="020B0503020204020204" pitchFamily="34" charset="-122"/>
                <a:ea typeface="微软雅黑" panose="020B0503020204020204" pitchFamily="34" charset="-122"/>
              </a:rPr>
              <a:t>。</a:t>
            </a:r>
          </a:p>
        </p:txBody>
      </p:sp>
      <p:sp>
        <p:nvSpPr>
          <p:cNvPr id="12" name="AutoShape 5" descr="10%">
            <a:hlinkClick r:id="rId4" action="ppaction://hlinksldjump" highlightClick="1"/>
          </p:cNvPr>
          <p:cNvSpPr>
            <a:spLocks noChangeArrowheads="1"/>
          </p:cNvSpPr>
          <p:nvPr/>
        </p:nvSpPr>
        <p:spPr bwMode="auto">
          <a:xfrm>
            <a:off x="2467813" y="3631812"/>
            <a:ext cx="7025640" cy="742256"/>
          </a:xfrm>
          <a:prstGeom prst="actionButtonBlank">
            <a:avLst/>
          </a:prstGeom>
          <a:pattFill prst="pct10">
            <a:fgClr>
              <a:srgbClr val="FFFF99"/>
            </a:fgClr>
            <a:bgClr>
              <a:srgbClr val="FFFFFF"/>
            </a:bgClr>
          </a:pattFill>
          <a:ln w="95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dirty="0">
                <a:latin typeface="微软雅黑" panose="020B0503020204020204" pitchFamily="34" charset="-122"/>
                <a:ea typeface="微软雅黑" panose="020B0503020204020204" pitchFamily="34" charset="-122"/>
              </a:rPr>
              <a:t>企业的进入和退出会调整整个行业的规模。</a:t>
            </a:r>
          </a:p>
        </p:txBody>
      </p:sp>
      <p:sp>
        <p:nvSpPr>
          <p:cNvPr id="14" name="AutoShape 5" descr="10%">
            <a:hlinkClick r:id="rId4" action="ppaction://hlinksldjump" highlightClick="1"/>
          </p:cNvPr>
          <p:cNvSpPr>
            <a:spLocks noChangeArrowheads="1"/>
          </p:cNvSpPr>
          <p:nvPr/>
        </p:nvSpPr>
        <p:spPr bwMode="auto">
          <a:xfrm>
            <a:off x="2448131" y="4791462"/>
            <a:ext cx="7045322" cy="1373543"/>
          </a:xfrm>
          <a:prstGeom prst="actionButtonBlank">
            <a:avLst/>
          </a:prstGeom>
          <a:pattFill prst="pct10">
            <a:fgClr>
              <a:srgbClr val="FFFF99"/>
            </a:fgClr>
            <a:bgClr>
              <a:srgbClr val="FFFFFF"/>
            </a:bgClr>
          </a:pattFill>
          <a:ln w="95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150000"/>
              </a:lnSpc>
            </a:pPr>
            <a:r>
              <a:rPr lang="zh-CN" altLang="en-US" sz="2000" dirty="0">
                <a:latin typeface="微软雅黑" panose="020B0503020204020204" pitchFamily="34" charset="-122"/>
                <a:ea typeface="微软雅黑" panose="020B0503020204020204" pitchFamily="34" charset="-122"/>
              </a:rPr>
              <a:t>该行业中不再有新的企业进入，也不再有老的企业退出，整个行业以及该行业中的所有完全竞争企业都达到最终均衡。</a:t>
            </a:r>
          </a:p>
        </p:txBody>
      </p:sp>
      <p:sp>
        <p:nvSpPr>
          <p:cNvPr id="15" name="AutoShape 105"/>
          <p:cNvSpPr>
            <a:spLocks noChangeArrowheads="1"/>
          </p:cNvSpPr>
          <p:nvPr/>
        </p:nvSpPr>
        <p:spPr bwMode="auto">
          <a:xfrm rot="4896628" flipV="1">
            <a:off x="1104303" y="2858749"/>
            <a:ext cx="1583167" cy="671488"/>
          </a:xfrm>
          <a:prstGeom prst="curvedDownArrow">
            <a:avLst>
              <a:gd name="adj1" fmla="val 19088"/>
              <a:gd name="adj2" fmla="val 53633"/>
              <a:gd name="adj3" fmla="val 45208"/>
            </a:avLst>
          </a:prstGeom>
          <a:solidFill>
            <a:srgbClr val="FFC58B"/>
          </a:solidFill>
          <a:ln>
            <a:noFill/>
          </a:ln>
          <a:effectLst>
            <a:prstShdw prst="shdw17" dist="17961" dir="2700000">
              <a:srgbClr val="FFC58B">
                <a:gamma/>
                <a:shade val="60000"/>
                <a:invGamma/>
              </a:srgbClr>
            </a:prstShdw>
          </a:effectLst>
          <a:extLst>
            <a:ext uri="{91240B29-F687-4F45-9708-019B960494DF}">
              <a14:hiddenLine xmlns:a14="http://schemas.microsoft.com/office/drawing/2010/main" w="9525">
                <a:solidFill>
                  <a:srgbClr val="009900"/>
                </a:solidFill>
                <a:miter lim="800000"/>
                <a:headEnd/>
                <a:tailEnd/>
              </a14:hiddenLine>
            </a:ext>
          </a:extLst>
        </p:spPr>
        <p:txBody>
          <a:bodyPr wrap="none" anchor="ctr"/>
          <a:lstStyle/>
          <a:p>
            <a:endParaRPr lang="zh-CN" altLang="en-US"/>
          </a:p>
        </p:txBody>
      </p:sp>
      <p:sp>
        <p:nvSpPr>
          <p:cNvPr id="16" name="AutoShape 105"/>
          <p:cNvSpPr>
            <a:spLocks noChangeArrowheads="1"/>
          </p:cNvSpPr>
          <p:nvPr/>
        </p:nvSpPr>
        <p:spPr bwMode="auto">
          <a:xfrm rot="4896628" flipV="1">
            <a:off x="1064062" y="4627412"/>
            <a:ext cx="1595929" cy="667060"/>
          </a:xfrm>
          <a:prstGeom prst="curvedDownArrow">
            <a:avLst>
              <a:gd name="adj1" fmla="val 19088"/>
              <a:gd name="adj2" fmla="val 53633"/>
              <a:gd name="adj3" fmla="val 45208"/>
            </a:avLst>
          </a:prstGeom>
          <a:solidFill>
            <a:srgbClr val="FFC58B"/>
          </a:solidFill>
          <a:ln>
            <a:noFill/>
          </a:ln>
          <a:effectLst>
            <a:prstShdw prst="shdw17" dist="17961" dir="2700000">
              <a:srgbClr val="FFC58B">
                <a:gamma/>
                <a:shade val="60000"/>
                <a:invGamma/>
              </a:srgbClr>
            </a:prstShdw>
          </a:effectLst>
          <a:extLst>
            <a:ext uri="{91240B29-F687-4F45-9708-019B960494DF}">
              <a14:hiddenLine xmlns:a14="http://schemas.microsoft.com/office/drawing/2010/main" w="9525">
                <a:solidFill>
                  <a:srgbClr val="009900"/>
                </a:solidFill>
                <a:miter lim="800000"/>
                <a:headEnd/>
                <a:tailEnd/>
              </a14:hiddenLine>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0" y="0"/>
            <a:ext cx="12192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57345" name="Picture 1" descr="4-12"/>
          <p:cNvPicPr>
            <a:picLocks noChangeAspect="1" noChangeArrowheads="1"/>
          </p:cNvPicPr>
          <p:nvPr/>
        </p:nvPicPr>
        <p:blipFill>
          <a:blip r:embed="rId2"/>
          <a:srcRect/>
          <a:stretch>
            <a:fillRect/>
          </a:stretch>
        </p:blipFill>
        <p:spPr bwMode="auto">
          <a:xfrm>
            <a:off x="2831124" y="1445167"/>
            <a:ext cx="6901962" cy="4480843"/>
          </a:xfrm>
          <a:prstGeom prst="rect">
            <a:avLst/>
          </a:prstGeom>
          <a:solidFill>
            <a:schemeClr val="tx1"/>
          </a:solidFill>
          <a:ln>
            <a:solidFill>
              <a:schemeClr val="accent2">
                <a:lumMod val="20000"/>
                <a:lumOff val="80000"/>
              </a:schemeClr>
            </a:solidFill>
          </a:ln>
        </p:spPr>
      </p:pic>
      <p:sp>
        <p:nvSpPr>
          <p:cNvPr id="57347" name="Rectangle 3"/>
          <p:cNvSpPr>
            <a:spLocks noChangeArrowheads="1"/>
          </p:cNvSpPr>
          <p:nvPr/>
        </p:nvSpPr>
        <p:spPr bwMode="auto">
          <a:xfrm>
            <a:off x="5345723" y="6079271"/>
            <a:ext cx="2236510" cy="40011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长期中的行业调整</a:t>
            </a:r>
            <a:endParaRPr kumimoji="0" lang="zh-CN" altLang="en-US" sz="4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5" name="矩形 4"/>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718456" y="1041897"/>
            <a:ext cx="10254344" cy="229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672359" y="295778"/>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行业规模调整</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718456" y="1041897"/>
            <a:ext cx="10254344" cy="229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672359" y="295778"/>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长期均衡</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88" name="文本框 87"/>
          <p:cNvSpPr txBox="1"/>
          <p:nvPr/>
        </p:nvSpPr>
        <p:spPr>
          <a:xfrm>
            <a:off x="2366391" y="6211341"/>
            <a:ext cx="841844" cy="369332"/>
          </a:xfrm>
          <a:prstGeom prst="rect">
            <a:avLst/>
          </a:prstGeom>
          <a:noFill/>
        </p:spPr>
        <p:txBody>
          <a:bodyPr wrap="square" rtlCol="0">
            <a:spAutoFit/>
          </a:bodyPr>
          <a:lstStyle/>
          <a:p>
            <a:endParaRPr lang="en-US" altLang="zh-CN" dirty="0"/>
          </a:p>
        </p:txBody>
      </p:sp>
      <p:sp>
        <p:nvSpPr>
          <p:cNvPr id="7"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1" name="对象 10"/>
          <p:cNvGraphicFramePr>
            <a:graphicFrameLocks noChangeAspect="1"/>
          </p:cNvGraphicFramePr>
          <p:nvPr/>
        </p:nvGraphicFramePr>
        <p:xfrm>
          <a:off x="3530068" y="1971232"/>
          <a:ext cx="5131863" cy="400110"/>
        </p:xfrm>
        <a:graphic>
          <a:graphicData uri="http://schemas.openxmlformats.org/presentationml/2006/ole">
            <mc:AlternateContent xmlns:mc="http://schemas.openxmlformats.org/markup-compatibility/2006">
              <mc:Choice xmlns:v="urn:schemas-microsoft-com:vml" Requires="v">
                <p:oleObj r:id="rId3" imgW="51206400" imgH="4876800" progId="Equation.DSMT4">
                  <p:embed/>
                </p:oleObj>
              </mc:Choice>
              <mc:Fallback>
                <p:oleObj r:id="rId3" imgW="51206400" imgH="4876800" progId="Equation.DSMT4">
                  <p:embed/>
                  <p:pic>
                    <p:nvPicPr>
                      <p:cNvPr id="11" name="对象 10"/>
                      <p:cNvPicPr>
                        <a:picLocks noChangeAspect="1"/>
                      </p:cNvPicPr>
                      <p:nvPr/>
                    </p:nvPicPr>
                    <p:blipFill>
                      <a:blip r:embed="rId4"/>
                      <a:stretch>
                        <a:fillRect/>
                      </a:stretch>
                    </p:blipFill>
                    <p:spPr>
                      <a:xfrm>
                        <a:off x="3530068" y="1971232"/>
                        <a:ext cx="5131863" cy="400110"/>
                      </a:xfrm>
                      <a:prstGeom prst="rect">
                        <a:avLst/>
                      </a:prstGeom>
                      <a:noFill/>
                      <a:ln w="9525">
                        <a:noFill/>
                      </a:ln>
                    </p:spPr>
                  </p:pic>
                </p:oleObj>
              </mc:Fallback>
            </mc:AlternateContent>
          </a:graphicData>
        </a:graphic>
      </p:graphicFrame>
      <p:sp>
        <p:nvSpPr>
          <p:cNvPr id="18" name="TextBox 17"/>
          <p:cNvSpPr txBox="1"/>
          <p:nvPr/>
        </p:nvSpPr>
        <p:spPr>
          <a:xfrm>
            <a:off x="1157026" y="1052131"/>
            <a:ext cx="10387561" cy="5810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长期利润最大化的条件</a:t>
            </a:r>
            <a:r>
              <a:rPr lang="zh-CN" altLang="en-US" b="1" dirty="0">
                <a:latin typeface="微软雅黑" panose="020B0503020204020204" pitchFamily="34" charset="-122"/>
                <a:ea typeface="微软雅黑" panose="020B0503020204020204" pitchFamily="34" charset="-122"/>
                <a:sym typeface="黑体" panose="02010609060101010101" pitchFamily="49" charset="-122"/>
              </a:rPr>
              <a:t>：</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LMR*=LMC    </a:t>
            </a:r>
            <a:r>
              <a:rPr lang="zh-CN" altLang="zh-CN" sz="2000" b="1" dirty="0">
                <a:latin typeface="微软雅黑" panose="020B0503020204020204" pitchFamily="34" charset="-122"/>
                <a:ea typeface="微软雅黑" panose="020B0503020204020204" pitchFamily="34" charset="-122"/>
              </a:rPr>
              <a:t>长期中不亏不盈的条件</a:t>
            </a:r>
            <a:r>
              <a:rPr lang="en-US" altLang="zh-CN" sz="2400"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LAR*=LAC</a:t>
            </a:r>
            <a:endParaRPr lang="zh-CN" altLang="en-US" sz="2000" b="1" dirty="0">
              <a:latin typeface="微软雅黑" panose="020B0503020204020204" pitchFamily="34" charset="-122"/>
              <a:ea typeface="微软雅黑" panose="020B0503020204020204" pitchFamily="34" charset="-122"/>
            </a:endParaRPr>
          </a:p>
        </p:txBody>
      </p:sp>
      <p:sp>
        <p:nvSpPr>
          <p:cNvPr id="19" name="TextBox 18"/>
          <p:cNvSpPr txBox="1"/>
          <p:nvPr/>
        </p:nvSpPr>
        <p:spPr>
          <a:xfrm>
            <a:off x="3031170" y="1961360"/>
            <a:ext cx="1022687" cy="400110"/>
          </a:xfrm>
          <a:prstGeom prst="rect">
            <a:avLst/>
          </a:prstGeom>
          <a:noFill/>
        </p:spPr>
        <p:txBody>
          <a:bodyPr wrap="square" rtlCol="0">
            <a:spAutoFit/>
          </a:bodyPr>
          <a:lstStyle/>
          <a:p>
            <a:pPr hangingPunct="0"/>
            <a:r>
              <a:rPr lang="zh-CN" altLang="zh-CN" sz="2000" b="1" dirty="0">
                <a:latin typeface="微软雅黑" panose="020B0503020204020204" pitchFamily="34" charset="-122"/>
                <a:ea typeface="微软雅黑" panose="020B0503020204020204" pitchFamily="34" charset="-122"/>
              </a:rPr>
              <a:t>故：</a:t>
            </a:r>
          </a:p>
        </p:txBody>
      </p:sp>
      <p:sp>
        <p:nvSpPr>
          <p:cNvPr id="26" name="TextBox 25"/>
          <p:cNvSpPr txBox="1"/>
          <p:nvPr/>
        </p:nvSpPr>
        <p:spPr>
          <a:xfrm>
            <a:off x="1157026" y="2580263"/>
            <a:ext cx="10081491" cy="5810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短期利润最大化的条件</a:t>
            </a:r>
            <a:r>
              <a:rPr lang="zh-CN" altLang="en-US" b="1" dirty="0">
                <a:latin typeface="微软雅黑" panose="020B0503020204020204" pitchFamily="34" charset="-122"/>
                <a:ea typeface="微软雅黑" panose="020B0503020204020204" pitchFamily="34" charset="-122"/>
                <a:sym typeface="黑体" panose="02010609060101010101" pitchFamily="49" charset="-122"/>
              </a:rPr>
              <a:t>：</a:t>
            </a:r>
            <a:r>
              <a:rPr lang="en-US" altLang="zh-CN" sz="2000" b="1" dirty="0">
                <a:latin typeface="微软雅黑" panose="020B0503020204020204" pitchFamily="34" charset="-122"/>
                <a:ea typeface="微软雅黑" panose="020B0503020204020204" pitchFamily="34" charset="-122"/>
              </a:rPr>
              <a:t>MR*=MC</a:t>
            </a:r>
            <a:r>
              <a:rPr lang="en-US" altLang="zh-CN"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短期</a:t>
            </a:r>
            <a:r>
              <a:rPr lang="zh-CN" altLang="zh-CN" sz="2000" b="1" dirty="0">
                <a:latin typeface="微软雅黑" panose="020B0503020204020204" pitchFamily="34" charset="-122"/>
                <a:ea typeface="微软雅黑" panose="020B0503020204020204" pitchFamily="34" charset="-122"/>
              </a:rPr>
              <a:t>中不亏不盈的条件</a:t>
            </a:r>
            <a:r>
              <a:rPr lang="en-US" altLang="zh-CN" sz="2400"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AR*=AC*</a:t>
            </a:r>
            <a:endParaRPr lang="zh-CN" altLang="en-US" sz="2000" b="1" dirty="0">
              <a:latin typeface="微软雅黑" panose="020B0503020204020204" pitchFamily="34" charset="-122"/>
              <a:ea typeface="微软雅黑" panose="020B0503020204020204" pitchFamily="34" charset="-122"/>
            </a:endParaRPr>
          </a:p>
        </p:txBody>
      </p:sp>
      <p:sp>
        <p:nvSpPr>
          <p:cNvPr id="27" name="TextBox 26"/>
          <p:cNvSpPr txBox="1"/>
          <p:nvPr/>
        </p:nvSpPr>
        <p:spPr>
          <a:xfrm>
            <a:off x="3032840" y="3368247"/>
            <a:ext cx="707572" cy="400110"/>
          </a:xfrm>
          <a:prstGeom prst="rect">
            <a:avLst/>
          </a:prstGeom>
          <a:noFill/>
        </p:spPr>
        <p:txBody>
          <a:bodyPr wrap="square" rtlCol="0">
            <a:spAutoFit/>
          </a:bodyPr>
          <a:lstStyle/>
          <a:p>
            <a:pPr hangingPunct="0"/>
            <a:r>
              <a:rPr lang="zh-CN" altLang="zh-CN" sz="2000" b="1" dirty="0">
                <a:latin typeface="微软雅黑" panose="020B0503020204020204" pitchFamily="34" charset="-122"/>
                <a:ea typeface="微软雅黑" panose="020B0503020204020204" pitchFamily="34" charset="-122"/>
              </a:rPr>
              <a:t>故</a:t>
            </a:r>
            <a:r>
              <a:rPr lang="zh-CN" altLang="en-US" sz="2000" b="1" dirty="0">
                <a:latin typeface="微软雅黑" panose="020B0503020204020204" pitchFamily="34" charset="-122"/>
                <a:ea typeface="微软雅黑" panose="020B0503020204020204" pitchFamily="34" charset="-122"/>
              </a:rPr>
              <a:t>：</a:t>
            </a:r>
            <a:endParaRPr lang="zh-CN" altLang="zh-CN" sz="2000" b="1" dirty="0">
              <a:latin typeface="微软雅黑" panose="020B0503020204020204" pitchFamily="34" charset="-122"/>
              <a:ea typeface="微软雅黑" panose="020B0503020204020204" pitchFamily="34" charset="-122"/>
            </a:endParaRPr>
          </a:p>
        </p:txBody>
      </p:sp>
      <p:sp>
        <p:nvSpPr>
          <p:cNvPr id="20" name="Rectangle 1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1" name="对象 20"/>
          <p:cNvGraphicFramePr>
            <a:graphicFrameLocks noChangeAspect="1"/>
          </p:cNvGraphicFramePr>
          <p:nvPr/>
        </p:nvGraphicFramePr>
        <p:xfrm>
          <a:off x="3617925" y="3359199"/>
          <a:ext cx="3962992" cy="418205"/>
        </p:xfrm>
        <a:graphic>
          <a:graphicData uri="http://schemas.openxmlformats.org/presentationml/2006/ole">
            <mc:AlternateContent xmlns:mc="http://schemas.openxmlformats.org/markup-compatibility/2006">
              <mc:Choice xmlns:v="urn:schemas-microsoft-com:vml" Requires="v">
                <p:oleObj r:id="rId5" imgW="45415200" imgH="4876800" progId="Equation.DSMT4">
                  <p:embed/>
                </p:oleObj>
              </mc:Choice>
              <mc:Fallback>
                <p:oleObj r:id="rId5" imgW="45415200" imgH="4876800" progId="Equation.DSMT4">
                  <p:embed/>
                  <p:pic>
                    <p:nvPicPr>
                      <p:cNvPr id="21" name="对象 20"/>
                      <p:cNvPicPr>
                        <a:picLocks noChangeAspect="1"/>
                      </p:cNvPicPr>
                      <p:nvPr/>
                    </p:nvPicPr>
                    <p:blipFill>
                      <a:blip r:embed="rId6"/>
                      <a:stretch>
                        <a:fillRect/>
                      </a:stretch>
                    </p:blipFill>
                    <p:spPr>
                      <a:xfrm>
                        <a:off x="3617925" y="3359199"/>
                        <a:ext cx="3962992" cy="418205"/>
                      </a:xfrm>
                      <a:prstGeom prst="rect">
                        <a:avLst/>
                      </a:prstGeom>
                      <a:noFill/>
                      <a:ln w="9525">
                        <a:noFill/>
                      </a:ln>
                    </p:spPr>
                  </p:pic>
                </p:oleObj>
              </mc:Fallback>
            </mc:AlternateContent>
          </a:graphicData>
        </a:graphic>
      </p:graphicFrame>
      <p:sp>
        <p:nvSpPr>
          <p:cNvPr id="22" name="TextBox 21"/>
          <p:cNvSpPr txBox="1"/>
          <p:nvPr/>
        </p:nvSpPr>
        <p:spPr>
          <a:xfrm>
            <a:off x="1157026" y="4180402"/>
            <a:ext cx="6423891" cy="40011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b="1" dirty="0">
                <a:solidFill>
                  <a:srgbClr val="FF0000"/>
                </a:solidFill>
                <a:latin typeface="微软雅黑" panose="020B0503020204020204" pitchFamily="34" charset="-122"/>
                <a:ea typeface="微软雅黑" panose="020B0503020204020204" pitchFamily="34" charset="-122"/>
              </a:rPr>
              <a:t>完全竞争企业的最终长期均衡的完整描述</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4" name="对象 23"/>
          <p:cNvGraphicFramePr>
            <a:graphicFrameLocks noChangeAspect="1"/>
          </p:cNvGraphicFramePr>
          <p:nvPr/>
        </p:nvGraphicFramePr>
        <p:xfrm>
          <a:off x="3346286" y="4775046"/>
          <a:ext cx="4234632" cy="396997"/>
        </p:xfrm>
        <a:graphic>
          <a:graphicData uri="http://schemas.openxmlformats.org/presentationml/2006/ole">
            <mc:AlternateContent xmlns:mc="http://schemas.openxmlformats.org/markup-compatibility/2006">
              <mc:Choice xmlns:v="urn:schemas-microsoft-com:vml" Requires="v">
                <p:oleObj r:id="rId7" imgW="51206400" imgH="4876800" progId="Equation.DSMT4">
                  <p:embed/>
                </p:oleObj>
              </mc:Choice>
              <mc:Fallback>
                <p:oleObj r:id="rId7" imgW="51206400" imgH="4876800" progId="Equation.DSMT4">
                  <p:embed/>
                  <p:pic>
                    <p:nvPicPr>
                      <p:cNvPr id="24" name="对象 23"/>
                      <p:cNvPicPr>
                        <a:picLocks noChangeAspect="1"/>
                      </p:cNvPicPr>
                      <p:nvPr/>
                    </p:nvPicPr>
                    <p:blipFill>
                      <a:blip r:embed="rId8"/>
                      <a:stretch>
                        <a:fillRect/>
                      </a:stretch>
                    </p:blipFill>
                    <p:spPr>
                      <a:xfrm>
                        <a:off x="3346286" y="4775046"/>
                        <a:ext cx="4234632" cy="396997"/>
                      </a:xfrm>
                      <a:prstGeom prst="rect">
                        <a:avLst/>
                      </a:prstGeom>
                      <a:noFill/>
                      <a:ln w="9525">
                        <a:noFill/>
                      </a:ln>
                    </p:spPr>
                  </p:pic>
                </p:oleObj>
              </mc:Fallback>
            </mc:AlternateContent>
          </a:graphicData>
        </a:graphic>
      </p:graphicFrame>
      <p:sp>
        <p:nvSpPr>
          <p:cNvPr id="25" name="Rectangle 2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8" name="对象 27"/>
          <p:cNvGraphicFramePr>
            <a:graphicFrameLocks noChangeAspect="1"/>
          </p:cNvGraphicFramePr>
          <p:nvPr/>
        </p:nvGraphicFramePr>
        <p:xfrm>
          <a:off x="3740412" y="5389031"/>
          <a:ext cx="3686548" cy="427721"/>
        </p:xfrm>
        <a:graphic>
          <a:graphicData uri="http://schemas.openxmlformats.org/presentationml/2006/ole">
            <mc:AlternateContent xmlns:mc="http://schemas.openxmlformats.org/markup-compatibility/2006">
              <mc:Choice xmlns:v="urn:schemas-microsoft-com:vml" Requires="v">
                <p:oleObj r:id="rId9" imgW="41452800" imgH="4876800" progId="Equation.DSMT4">
                  <p:embed/>
                </p:oleObj>
              </mc:Choice>
              <mc:Fallback>
                <p:oleObj r:id="rId9" imgW="41452800" imgH="4876800" progId="Equation.DSMT4">
                  <p:embed/>
                  <p:pic>
                    <p:nvPicPr>
                      <p:cNvPr id="28" name="对象 27"/>
                      <p:cNvPicPr>
                        <a:picLocks noChangeAspect="1"/>
                      </p:cNvPicPr>
                      <p:nvPr/>
                    </p:nvPicPr>
                    <p:blipFill>
                      <a:blip r:embed="rId10"/>
                      <a:stretch>
                        <a:fillRect/>
                      </a:stretch>
                    </p:blipFill>
                    <p:spPr>
                      <a:xfrm>
                        <a:off x="3740412" y="5389031"/>
                        <a:ext cx="3686548" cy="427721"/>
                      </a:xfrm>
                      <a:prstGeom prst="rect">
                        <a:avLst/>
                      </a:prstGeom>
                      <a:noFill/>
                      <a:ln w="9525">
                        <a:noFill/>
                      </a:ln>
                    </p:spPr>
                  </p:pic>
                </p:oleObj>
              </mc:Fallback>
            </mc:AlternateContent>
          </a:graphicData>
        </a:graphic>
      </p:graphicFrame>
      <p:sp>
        <p:nvSpPr>
          <p:cNvPr id="29" name="Rectangle 50"/>
          <p:cNvSpPr>
            <a:spLocks noChangeArrowheads="1"/>
          </p:cNvSpPr>
          <p:nvPr/>
        </p:nvSpPr>
        <p:spPr bwMode="auto">
          <a:xfrm>
            <a:off x="1157026" y="4018449"/>
            <a:ext cx="9331680" cy="2192892"/>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30" name="Rectangle 50"/>
          <p:cNvSpPr>
            <a:spLocks noChangeArrowheads="1"/>
          </p:cNvSpPr>
          <p:nvPr/>
        </p:nvSpPr>
        <p:spPr bwMode="auto">
          <a:xfrm>
            <a:off x="2760179" y="1832848"/>
            <a:ext cx="6170897" cy="703467"/>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31" name="Rectangle 50"/>
          <p:cNvSpPr>
            <a:spLocks noChangeArrowheads="1"/>
          </p:cNvSpPr>
          <p:nvPr/>
        </p:nvSpPr>
        <p:spPr bwMode="auto">
          <a:xfrm>
            <a:off x="2760179" y="3264784"/>
            <a:ext cx="6170897" cy="607037"/>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arn(inVertical)">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par>
                                <p:cTn id="21" presetID="22" presetClass="entr" presetSubtype="4"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down)">
                                      <p:cBhvr>
                                        <p:cTn id="33" dur="500"/>
                                        <p:tgtEl>
                                          <p:spTgt spid="22"/>
                                        </p:tgtEl>
                                      </p:cBhvr>
                                    </p:animEffect>
                                  </p:childTnLst>
                                </p:cTn>
                              </p:par>
                              <p:par>
                                <p:cTn id="34" presetID="22" presetClass="entr" presetSubtype="4"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7"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7424" y="1073680"/>
            <a:ext cx="101634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544320" y="375582"/>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长期供给曲线</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29" name="Rectangle 3"/>
          <p:cNvSpPr>
            <a:spLocks noChangeArrowheads="1"/>
          </p:cNvSpPr>
          <p:nvPr/>
        </p:nvSpPr>
        <p:spPr bwMode="auto">
          <a:xfrm>
            <a:off x="1150504" y="2573354"/>
            <a:ext cx="4967472" cy="3684638"/>
          </a:xfrm>
          <a:prstGeom prst="rect">
            <a:avLst/>
          </a:prstGeom>
          <a:solidFill>
            <a:schemeClr val="bg1"/>
          </a:solidFill>
          <a:ln w="95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30" name="Line 12"/>
          <p:cNvSpPr>
            <a:spLocks noChangeShapeType="1"/>
          </p:cNvSpPr>
          <p:nvPr/>
        </p:nvSpPr>
        <p:spPr bwMode="auto">
          <a:xfrm flipV="1">
            <a:off x="1753685" y="2828627"/>
            <a:ext cx="0" cy="2680332"/>
          </a:xfrm>
          <a:prstGeom prst="line">
            <a:avLst/>
          </a:prstGeom>
          <a:noFill/>
          <a:ln w="190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Rectangle 13"/>
          <p:cNvSpPr>
            <a:spLocks noChangeArrowheads="1"/>
          </p:cNvSpPr>
          <p:nvPr/>
        </p:nvSpPr>
        <p:spPr bwMode="auto">
          <a:xfrm>
            <a:off x="1456732" y="2970956"/>
            <a:ext cx="554038"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P</a:t>
            </a:r>
          </a:p>
        </p:txBody>
      </p:sp>
      <p:sp>
        <p:nvSpPr>
          <p:cNvPr id="32" name="Line 14"/>
          <p:cNvSpPr>
            <a:spLocks noChangeShapeType="1"/>
          </p:cNvSpPr>
          <p:nvPr/>
        </p:nvSpPr>
        <p:spPr bwMode="auto">
          <a:xfrm>
            <a:off x="1753685" y="5499434"/>
            <a:ext cx="4024313" cy="0"/>
          </a:xfrm>
          <a:prstGeom prst="line">
            <a:avLst/>
          </a:prstGeom>
          <a:noFill/>
          <a:ln w="222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Rectangle 15"/>
          <p:cNvSpPr>
            <a:spLocks noChangeArrowheads="1"/>
          </p:cNvSpPr>
          <p:nvPr/>
        </p:nvSpPr>
        <p:spPr bwMode="auto">
          <a:xfrm>
            <a:off x="5400412" y="5499434"/>
            <a:ext cx="776287"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Q</a:t>
            </a:r>
          </a:p>
        </p:txBody>
      </p:sp>
      <p:sp>
        <p:nvSpPr>
          <p:cNvPr id="35" name="Rectangle 16"/>
          <p:cNvSpPr>
            <a:spLocks noChangeArrowheads="1"/>
          </p:cNvSpPr>
          <p:nvPr/>
        </p:nvSpPr>
        <p:spPr bwMode="auto">
          <a:xfrm>
            <a:off x="1467179" y="5447267"/>
            <a:ext cx="774700"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O</a:t>
            </a:r>
          </a:p>
        </p:txBody>
      </p:sp>
      <p:sp>
        <p:nvSpPr>
          <p:cNvPr id="37" name="Freeform 27"/>
          <p:cNvSpPr/>
          <p:nvPr/>
        </p:nvSpPr>
        <p:spPr bwMode="auto">
          <a:xfrm>
            <a:off x="2360110" y="3032038"/>
            <a:ext cx="3048000" cy="1491262"/>
          </a:xfrm>
          <a:custGeom>
            <a:avLst/>
            <a:gdLst>
              <a:gd name="T0" fmla="*/ 0 w 2379"/>
              <a:gd name="T1" fmla="*/ 0 h 585"/>
              <a:gd name="T2" fmla="*/ 192 w 2379"/>
              <a:gd name="T3" fmla="*/ 192 h 585"/>
              <a:gd name="T4" fmla="*/ 576 w 2379"/>
              <a:gd name="T5" fmla="*/ 432 h 585"/>
              <a:gd name="T6" fmla="*/ 1152 w 2379"/>
              <a:gd name="T7" fmla="*/ 576 h 585"/>
              <a:gd name="T8" fmla="*/ 1799 w 2379"/>
              <a:gd name="T9" fmla="*/ 487 h 585"/>
              <a:gd name="T10" fmla="*/ 2159 w 2379"/>
              <a:gd name="T11" fmla="*/ 332 h 585"/>
              <a:gd name="T12" fmla="*/ 2379 w 2379"/>
              <a:gd name="T13" fmla="*/ 140 h 585"/>
            </a:gdLst>
            <a:ahLst/>
            <a:cxnLst>
              <a:cxn ang="0">
                <a:pos x="T0" y="T1"/>
              </a:cxn>
              <a:cxn ang="0">
                <a:pos x="T2" y="T3"/>
              </a:cxn>
              <a:cxn ang="0">
                <a:pos x="T4" y="T5"/>
              </a:cxn>
              <a:cxn ang="0">
                <a:pos x="T6" y="T7"/>
              </a:cxn>
              <a:cxn ang="0">
                <a:pos x="T8" y="T9"/>
              </a:cxn>
              <a:cxn ang="0">
                <a:pos x="T10" y="T11"/>
              </a:cxn>
              <a:cxn ang="0">
                <a:pos x="T12" y="T13"/>
              </a:cxn>
            </a:cxnLst>
            <a:rect l="0" t="0" r="r" b="b"/>
            <a:pathLst>
              <a:path w="2379" h="585">
                <a:moveTo>
                  <a:pt x="0" y="0"/>
                </a:moveTo>
                <a:cubicBezTo>
                  <a:pt x="48" y="60"/>
                  <a:pt x="96" y="120"/>
                  <a:pt x="192" y="192"/>
                </a:cubicBezTo>
                <a:cubicBezTo>
                  <a:pt x="288" y="264"/>
                  <a:pt x="416" y="368"/>
                  <a:pt x="576" y="432"/>
                </a:cubicBezTo>
                <a:cubicBezTo>
                  <a:pt x="736" y="496"/>
                  <a:pt x="948" y="567"/>
                  <a:pt x="1152" y="576"/>
                </a:cubicBezTo>
                <a:cubicBezTo>
                  <a:pt x="1356" y="585"/>
                  <a:pt x="1631" y="528"/>
                  <a:pt x="1799" y="487"/>
                </a:cubicBezTo>
                <a:cubicBezTo>
                  <a:pt x="1967" y="446"/>
                  <a:pt x="2062" y="390"/>
                  <a:pt x="2159" y="332"/>
                </a:cubicBezTo>
                <a:cubicBezTo>
                  <a:pt x="2256" y="274"/>
                  <a:pt x="2333" y="180"/>
                  <a:pt x="2379" y="140"/>
                </a:cubicBezTo>
              </a:path>
            </a:pathLst>
          </a:custGeom>
          <a:noFill/>
          <a:ln w="19050" cap="flat" cmpd="sng">
            <a:solidFill>
              <a:schemeClr val="accent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Line 32"/>
          <p:cNvSpPr>
            <a:spLocks noChangeShapeType="1"/>
          </p:cNvSpPr>
          <p:nvPr/>
        </p:nvSpPr>
        <p:spPr bwMode="auto">
          <a:xfrm flipH="1">
            <a:off x="1747335" y="4508834"/>
            <a:ext cx="3587750" cy="0"/>
          </a:xfrm>
          <a:prstGeom prst="line">
            <a:avLst/>
          </a:prstGeom>
          <a:ln w="19050"/>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lIns="90000" tIns="46800" rIns="90000" bIns="46800" anchor="ctr"/>
          <a:lstStyle/>
          <a:p>
            <a:endParaRPr lang="zh-CN" altLang="en-US"/>
          </a:p>
        </p:txBody>
      </p:sp>
      <p:sp>
        <p:nvSpPr>
          <p:cNvPr id="41" name="Rectangle 34"/>
          <p:cNvSpPr>
            <a:spLocks noChangeArrowheads="1"/>
          </p:cNvSpPr>
          <p:nvPr/>
        </p:nvSpPr>
        <p:spPr bwMode="auto">
          <a:xfrm>
            <a:off x="3713771" y="5452125"/>
            <a:ext cx="304800"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a:effectLst>
                  <a:outerShdw blurRad="38100" dist="38100" dir="2700000" algn="tl">
                    <a:srgbClr val="C0C0C0"/>
                  </a:outerShdw>
                </a:effectLst>
              </a:rPr>
              <a:t>Q</a:t>
            </a:r>
            <a:r>
              <a:rPr lang="en-US" altLang="zh-CN" sz="2000" baseline="-25000" dirty="0">
                <a:effectLst>
                  <a:outerShdw blurRad="38100" dist="38100" dir="2700000" algn="tl">
                    <a:srgbClr val="C0C0C0"/>
                  </a:outerShdw>
                </a:effectLst>
              </a:rPr>
              <a:t>0</a:t>
            </a:r>
            <a:endParaRPr lang="en-US" altLang="zh-CN" sz="2000" dirty="0">
              <a:effectLst>
                <a:outerShdw blurRad="38100" dist="38100" dir="2700000" algn="tl">
                  <a:srgbClr val="C0C0C0"/>
                </a:outerShdw>
              </a:effectLst>
            </a:endParaRPr>
          </a:p>
        </p:txBody>
      </p:sp>
      <p:sp>
        <p:nvSpPr>
          <p:cNvPr id="42" name="Line 43"/>
          <p:cNvSpPr>
            <a:spLocks noChangeShapeType="1"/>
          </p:cNvSpPr>
          <p:nvPr/>
        </p:nvSpPr>
        <p:spPr bwMode="auto">
          <a:xfrm>
            <a:off x="1747335" y="3975434"/>
            <a:ext cx="3587750" cy="0"/>
          </a:xfrm>
          <a:prstGeom prst="line">
            <a:avLst/>
          </a:prstGeom>
          <a:ln w="19050"/>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lIns="90000" tIns="46800" rIns="90000" bIns="46800" anchor="ctr"/>
          <a:lstStyle/>
          <a:p>
            <a:endParaRPr lang="zh-CN" altLang="en-US"/>
          </a:p>
        </p:txBody>
      </p:sp>
      <p:sp>
        <p:nvSpPr>
          <p:cNvPr id="43" name="Line 44"/>
          <p:cNvSpPr>
            <a:spLocks noChangeShapeType="1"/>
          </p:cNvSpPr>
          <p:nvPr/>
        </p:nvSpPr>
        <p:spPr bwMode="auto">
          <a:xfrm>
            <a:off x="4338135" y="3984959"/>
            <a:ext cx="0" cy="1524000"/>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45" name="Freeform 58"/>
          <p:cNvSpPr/>
          <p:nvPr/>
        </p:nvSpPr>
        <p:spPr bwMode="auto">
          <a:xfrm>
            <a:off x="2991140" y="2828627"/>
            <a:ext cx="2257743" cy="1379539"/>
          </a:xfrm>
          <a:custGeom>
            <a:avLst/>
            <a:gdLst>
              <a:gd name="T0" fmla="*/ 0 w 2300"/>
              <a:gd name="T1" fmla="*/ 0 h 590"/>
              <a:gd name="T2" fmla="*/ 192 w 2300"/>
              <a:gd name="T3" fmla="*/ 192 h 590"/>
              <a:gd name="T4" fmla="*/ 576 w 2300"/>
              <a:gd name="T5" fmla="*/ 432 h 590"/>
              <a:gd name="T6" fmla="*/ 1152 w 2300"/>
              <a:gd name="T7" fmla="*/ 576 h 590"/>
              <a:gd name="T8" fmla="*/ 1716 w 2300"/>
              <a:gd name="T9" fmla="*/ 517 h 590"/>
              <a:gd name="T10" fmla="*/ 2148 w 2300"/>
              <a:gd name="T11" fmla="*/ 326 h 590"/>
              <a:gd name="T12" fmla="*/ 2300 w 2300"/>
              <a:gd name="T13" fmla="*/ 177 h 590"/>
            </a:gdLst>
            <a:ahLst/>
            <a:cxnLst>
              <a:cxn ang="0">
                <a:pos x="T0" y="T1"/>
              </a:cxn>
              <a:cxn ang="0">
                <a:pos x="T2" y="T3"/>
              </a:cxn>
              <a:cxn ang="0">
                <a:pos x="T4" y="T5"/>
              </a:cxn>
              <a:cxn ang="0">
                <a:pos x="T6" y="T7"/>
              </a:cxn>
              <a:cxn ang="0">
                <a:pos x="T8" y="T9"/>
              </a:cxn>
              <a:cxn ang="0">
                <a:pos x="T10" y="T11"/>
              </a:cxn>
              <a:cxn ang="0">
                <a:pos x="T12" y="T13"/>
              </a:cxn>
            </a:cxnLst>
            <a:rect l="0" t="0" r="r" b="b"/>
            <a:pathLst>
              <a:path w="2300" h="590">
                <a:moveTo>
                  <a:pt x="0" y="0"/>
                </a:moveTo>
                <a:cubicBezTo>
                  <a:pt x="48" y="60"/>
                  <a:pt x="96" y="120"/>
                  <a:pt x="192" y="192"/>
                </a:cubicBezTo>
                <a:cubicBezTo>
                  <a:pt x="288" y="264"/>
                  <a:pt x="416" y="368"/>
                  <a:pt x="576" y="432"/>
                </a:cubicBezTo>
                <a:cubicBezTo>
                  <a:pt x="736" y="496"/>
                  <a:pt x="962" y="562"/>
                  <a:pt x="1152" y="576"/>
                </a:cubicBezTo>
                <a:cubicBezTo>
                  <a:pt x="1342" y="590"/>
                  <a:pt x="1550" y="559"/>
                  <a:pt x="1716" y="517"/>
                </a:cubicBezTo>
                <a:cubicBezTo>
                  <a:pt x="1882" y="475"/>
                  <a:pt x="2051" y="383"/>
                  <a:pt x="2148" y="326"/>
                </a:cubicBezTo>
                <a:cubicBezTo>
                  <a:pt x="2245" y="269"/>
                  <a:pt x="2268" y="208"/>
                  <a:pt x="2300" y="177"/>
                </a:cubicBezTo>
              </a:path>
            </a:pathLst>
          </a:custGeom>
          <a:noFill/>
          <a:ln w="19050" cap="flat" cmpd="sng">
            <a:solidFill>
              <a:srgbClr val="FF9933"/>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dirty="0"/>
          </a:p>
        </p:txBody>
      </p:sp>
      <p:sp>
        <p:nvSpPr>
          <p:cNvPr id="47" name="Line 62"/>
          <p:cNvSpPr>
            <a:spLocks noChangeShapeType="1"/>
          </p:cNvSpPr>
          <p:nvPr/>
        </p:nvSpPr>
        <p:spPr bwMode="auto">
          <a:xfrm>
            <a:off x="1747335" y="4204034"/>
            <a:ext cx="3587750" cy="0"/>
          </a:xfrm>
          <a:prstGeom prst="line">
            <a:avLst/>
          </a:prstGeom>
          <a:ln w="19050"/>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lIns="90000" tIns="46800" rIns="90000" bIns="46800" anchor="ctr"/>
          <a:lstStyle/>
          <a:p>
            <a:endParaRPr lang="zh-CN" altLang="en-US"/>
          </a:p>
        </p:txBody>
      </p:sp>
      <p:sp>
        <p:nvSpPr>
          <p:cNvPr id="48" name="Line 63"/>
          <p:cNvSpPr>
            <a:spLocks noChangeShapeType="1"/>
          </p:cNvSpPr>
          <p:nvPr/>
        </p:nvSpPr>
        <p:spPr bwMode="auto">
          <a:xfrm>
            <a:off x="3919035" y="4532824"/>
            <a:ext cx="0" cy="990600"/>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52" name="Rectangle 81"/>
          <p:cNvSpPr>
            <a:spLocks noChangeArrowheads="1"/>
          </p:cNvSpPr>
          <p:nvPr/>
        </p:nvSpPr>
        <p:spPr bwMode="auto">
          <a:xfrm>
            <a:off x="4012221" y="5448157"/>
            <a:ext cx="304800"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a:effectLst>
                  <a:outerShdw blurRad="38100" dist="38100" dir="2700000" algn="tl">
                    <a:srgbClr val="C0C0C0"/>
                  </a:outerShdw>
                </a:effectLst>
              </a:rPr>
              <a:t>Q</a:t>
            </a:r>
            <a:r>
              <a:rPr lang="en-US" altLang="zh-CN" sz="2000" baseline="-25000" dirty="0">
                <a:effectLst>
                  <a:outerShdw blurRad="38100" dist="38100" dir="2700000" algn="tl">
                    <a:srgbClr val="C0C0C0"/>
                  </a:outerShdw>
                </a:effectLst>
              </a:rPr>
              <a:t>1</a:t>
            </a:r>
            <a:endParaRPr lang="en-US" altLang="zh-CN" sz="2000" dirty="0">
              <a:effectLst>
                <a:outerShdw blurRad="38100" dist="38100" dir="2700000" algn="tl">
                  <a:srgbClr val="C0C0C0"/>
                </a:outerShdw>
              </a:effectLst>
            </a:endParaRPr>
          </a:p>
        </p:txBody>
      </p:sp>
      <p:sp>
        <p:nvSpPr>
          <p:cNvPr id="53" name="Rectangle 82"/>
          <p:cNvSpPr>
            <a:spLocks noChangeArrowheads="1"/>
          </p:cNvSpPr>
          <p:nvPr/>
        </p:nvSpPr>
        <p:spPr bwMode="auto">
          <a:xfrm>
            <a:off x="4313846" y="5456095"/>
            <a:ext cx="304800"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err="1">
                <a:effectLst>
                  <a:outerShdw blurRad="38100" dist="38100" dir="2700000" algn="tl">
                    <a:srgbClr val="C0C0C0"/>
                  </a:outerShdw>
                </a:effectLst>
              </a:rPr>
              <a:t>Q</a:t>
            </a:r>
            <a:r>
              <a:rPr lang="en-US" altLang="zh-CN" sz="2000" baseline="-25000" dirty="0" err="1">
                <a:effectLst>
                  <a:outerShdw blurRad="38100" dist="38100" dir="2700000" algn="tl">
                    <a:srgbClr val="C0C0C0"/>
                  </a:outerShdw>
                </a:effectLst>
              </a:rPr>
              <a:t>t</a:t>
            </a:r>
            <a:endParaRPr lang="en-US" altLang="zh-CN" sz="2000" dirty="0">
              <a:effectLst>
                <a:outerShdw blurRad="38100" dist="38100" dir="2700000" algn="tl">
                  <a:srgbClr val="C0C0C0"/>
                </a:outerShdw>
              </a:effectLst>
            </a:endParaRPr>
          </a:p>
        </p:txBody>
      </p:sp>
      <p:sp>
        <p:nvSpPr>
          <p:cNvPr id="54" name="Line 83"/>
          <p:cNvSpPr>
            <a:spLocks noChangeShapeType="1"/>
          </p:cNvSpPr>
          <p:nvPr/>
        </p:nvSpPr>
        <p:spPr bwMode="auto">
          <a:xfrm>
            <a:off x="4199705" y="4204034"/>
            <a:ext cx="0" cy="1295400"/>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dirty="0"/>
          </a:p>
        </p:txBody>
      </p:sp>
      <p:sp>
        <p:nvSpPr>
          <p:cNvPr id="57" name="Rectangle 87"/>
          <p:cNvSpPr>
            <a:spLocks noChangeArrowheads="1"/>
          </p:cNvSpPr>
          <p:nvPr/>
        </p:nvSpPr>
        <p:spPr bwMode="auto">
          <a:xfrm>
            <a:off x="1359191" y="4318573"/>
            <a:ext cx="776288"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30000"/>
              </a:lnSpc>
            </a:pPr>
            <a:r>
              <a:rPr lang="en-US" altLang="zh-CN" sz="2200" dirty="0">
                <a:effectLst>
                  <a:outerShdw blurRad="38100" dist="38100" dir="2700000" algn="tl">
                    <a:srgbClr val="C0C0C0"/>
                  </a:outerShdw>
                </a:effectLst>
              </a:rPr>
              <a:t>P</a:t>
            </a:r>
            <a:r>
              <a:rPr lang="en-US" altLang="zh-CN" sz="2200" baseline="-25000" dirty="0">
                <a:effectLst>
                  <a:outerShdw blurRad="38100" dist="38100" dir="2700000" algn="tl">
                    <a:srgbClr val="C0C0C0"/>
                  </a:outerShdw>
                </a:effectLst>
              </a:rPr>
              <a:t>0</a:t>
            </a:r>
            <a:endParaRPr lang="en-US" altLang="zh-CN" sz="2200" dirty="0">
              <a:effectLst>
                <a:outerShdw blurRad="38100" dist="38100" dir="2700000" algn="tl">
                  <a:srgbClr val="C0C0C0"/>
                </a:outerShdw>
              </a:effectLst>
            </a:endParaRPr>
          </a:p>
        </p:txBody>
      </p:sp>
      <p:sp>
        <p:nvSpPr>
          <p:cNvPr id="58" name="Rectangle 88"/>
          <p:cNvSpPr>
            <a:spLocks noChangeArrowheads="1"/>
          </p:cNvSpPr>
          <p:nvPr/>
        </p:nvSpPr>
        <p:spPr bwMode="auto">
          <a:xfrm>
            <a:off x="1366335" y="3670634"/>
            <a:ext cx="304800" cy="45720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2200" dirty="0">
                <a:effectLst>
                  <a:outerShdw blurRad="38100" dist="38100" dir="2700000" algn="tl">
                    <a:srgbClr val="C0C0C0"/>
                  </a:outerShdw>
                </a:effectLst>
              </a:rPr>
              <a:t>P</a:t>
            </a:r>
            <a:r>
              <a:rPr lang="en-US" altLang="zh-CN" sz="2200" baseline="-25000" dirty="0">
                <a:effectLst>
                  <a:outerShdw blurRad="38100" dist="38100" dir="2700000" algn="tl">
                    <a:srgbClr val="C0C0C0"/>
                  </a:outerShdw>
                </a:effectLst>
              </a:rPr>
              <a:t>t</a:t>
            </a:r>
            <a:endParaRPr lang="en-US" altLang="zh-CN" sz="2200" dirty="0">
              <a:effectLst>
                <a:outerShdw blurRad="38100" dist="38100" dir="2700000" algn="tl">
                  <a:srgbClr val="C0C0C0"/>
                </a:outerShdw>
              </a:effectLst>
            </a:endParaRPr>
          </a:p>
        </p:txBody>
      </p:sp>
      <p:sp>
        <p:nvSpPr>
          <p:cNvPr id="59" name="Rectangle 89"/>
          <p:cNvSpPr>
            <a:spLocks noChangeArrowheads="1"/>
          </p:cNvSpPr>
          <p:nvPr/>
        </p:nvSpPr>
        <p:spPr bwMode="auto">
          <a:xfrm>
            <a:off x="1366335" y="4051634"/>
            <a:ext cx="304800" cy="30480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2200" dirty="0">
                <a:effectLst>
                  <a:outerShdw blurRad="38100" dist="38100" dir="2700000" algn="tl">
                    <a:srgbClr val="C0C0C0"/>
                  </a:outerShdw>
                </a:effectLst>
              </a:rPr>
              <a:t>P</a:t>
            </a:r>
            <a:r>
              <a:rPr lang="en-US" altLang="zh-CN" sz="2200" baseline="-25000" dirty="0">
                <a:effectLst>
                  <a:outerShdw blurRad="38100" dist="38100" dir="2700000" algn="tl">
                    <a:srgbClr val="C0C0C0"/>
                  </a:outerShdw>
                </a:effectLst>
              </a:rPr>
              <a:t>1</a:t>
            </a:r>
            <a:endParaRPr lang="en-US" altLang="zh-CN" sz="2200" dirty="0">
              <a:effectLst>
                <a:outerShdw blurRad="38100" dist="38100" dir="2700000" algn="tl">
                  <a:srgbClr val="C0C0C0"/>
                </a:outerShdw>
              </a:effectLst>
            </a:endParaRPr>
          </a:p>
        </p:txBody>
      </p:sp>
      <p:sp>
        <p:nvSpPr>
          <p:cNvPr id="60" name="Freeform 47"/>
          <p:cNvSpPr/>
          <p:nvPr/>
        </p:nvSpPr>
        <p:spPr bwMode="auto">
          <a:xfrm>
            <a:off x="3050673" y="3218515"/>
            <a:ext cx="1790382" cy="1747520"/>
          </a:xfrm>
          <a:custGeom>
            <a:avLst/>
            <a:gdLst>
              <a:gd name="T0" fmla="*/ 0 w 736"/>
              <a:gd name="T1" fmla="*/ 1176 h 1176"/>
              <a:gd name="T2" fmla="*/ 215 w 736"/>
              <a:gd name="T3" fmla="*/ 1029 h 1176"/>
              <a:gd name="T4" fmla="*/ 402 w 736"/>
              <a:gd name="T5" fmla="*/ 788 h 1176"/>
              <a:gd name="T6" fmla="*/ 469 w 736"/>
              <a:gd name="T7" fmla="*/ 654 h 1176"/>
              <a:gd name="T8" fmla="*/ 630 w 736"/>
              <a:gd name="T9" fmla="*/ 279 h 1176"/>
              <a:gd name="T10" fmla="*/ 736 w 736"/>
              <a:gd name="T11" fmla="*/ 0 h 1176"/>
            </a:gdLst>
            <a:ahLst/>
            <a:cxnLst>
              <a:cxn ang="0">
                <a:pos x="T0" y="T1"/>
              </a:cxn>
              <a:cxn ang="0">
                <a:pos x="T2" y="T3"/>
              </a:cxn>
              <a:cxn ang="0">
                <a:pos x="T4" y="T5"/>
              </a:cxn>
              <a:cxn ang="0">
                <a:pos x="T6" y="T7"/>
              </a:cxn>
              <a:cxn ang="0">
                <a:pos x="T8" y="T9"/>
              </a:cxn>
              <a:cxn ang="0">
                <a:pos x="T10" y="T11"/>
              </a:cxn>
            </a:cxnLst>
            <a:rect l="0" t="0" r="r" b="b"/>
            <a:pathLst>
              <a:path w="736" h="1176">
                <a:moveTo>
                  <a:pt x="0" y="1176"/>
                </a:moveTo>
                <a:cubicBezTo>
                  <a:pt x="36" y="1151"/>
                  <a:pt x="148" y="1094"/>
                  <a:pt x="215" y="1029"/>
                </a:cubicBezTo>
                <a:cubicBezTo>
                  <a:pt x="282" y="964"/>
                  <a:pt x="360" y="851"/>
                  <a:pt x="402" y="788"/>
                </a:cubicBezTo>
                <a:cubicBezTo>
                  <a:pt x="444" y="725"/>
                  <a:pt x="431" y="739"/>
                  <a:pt x="469" y="654"/>
                </a:cubicBezTo>
                <a:cubicBezTo>
                  <a:pt x="507" y="569"/>
                  <a:pt x="585" y="388"/>
                  <a:pt x="630" y="279"/>
                </a:cubicBezTo>
                <a:cubicBezTo>
                  <a:pt x="675" y="170"/>
                  <a:pt x="714" y="58"/>
                  <a:pt x="736" y="0"/>
                </a:cubicBez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10" name="文本框 9"/>
          <p:cNvSpPr txBox="1"/>
          <p:nvPr/>
        </p:nvSpPr>
        <p:spPr>
          <a:xfrm>
            <a:off x="2200645" y="5919438"/>
            <a:ext cx="296672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产品价格和要素成本的关系</a:t>
            </a:r>
          </a:p>
        </p:txBody>
      </p:sp>
      <p:sp>
        <p:nvSpPr>
          <p:cNvPr id="11" name="文本框 10"/>
          <p:cNvSpPr txBox="1"/>
          <p:nvPr/>
        </p:nvSpPr>
        <p:spPr>
          <a:xfrm>
            <a:off x="3684005" y="4184631"/>
            <a:ext cx="205264" cy="369332"/>
          </a:xfrm>
          <a:prstGeom prst="rect">
            <a:avLst/>
          </a:prstGeom>
          <a:noFill/>
        </p:spPr>
        <p:txBody>
          <a:bodyPr wrap="square" rtlCol="0">
            <a:spAutoFit/>
          </a:bodyPr>
          <a:lstStyle/>
          <a:p>
            <a:r>
              <a:rPr lang="en-US" altLang="zh-CN" dirty="0"/>
              <a:t>A</a:t>
            </a:r>
            <a:endParaRPr lang="zh-CN" altLang="en-US" dirty="0"/>
          </a:p>
        </p:txBody>
      </p:sp>
      <p:sp>
        <p:nvSpPr>
          <p:cNvPr id="12" name="文本框 11"/>
          <p:cNvSpPr txBox="1"/>
          <p:nvPr/>
        </p:nvSpPr>
        <p:spPr>
          <a:xfrm>
            <a:off x="3988805" y="3890111"/>
            <a:ext cx="367982" cy="369332"/>
          </a:xfrm>
          <a:prstGeom prst="rect">
            <a:avLst/>
          </a:prstGeom>
          <a:noFill/>
        </p:spPr>
        <p:txBody>
          <a:bodyPr wrap="square" rtlCol="0">
            <a:spAutoFit/>
          </a:bodyPr>
          <a:lstStyle/>
          <a:p>
            <a:r>
              <a:rPr lang="en-US" altLang="zh-CN" dirty="0"/>
              <a:t>B</a:t>
            </a:r>
            <a:endParaRPr lang="zh-CN" altLang="en-US" dirty="0"/>
          </a:p>
        </p:txBody>
      </p:sp>
      <p:sp>
        <p:nvSpPr>
          <p:cNvPr id="73" name="Rectangle 82"/>
          <p:cNvSpPr>
            <a:spLocks noChangeArrowheads="1"/>
          </p:cNvSpPr>
          <p:nvPr/>
        </p:nvSpPr>
        <p:spPr bwMode="auto">
          <a:xfrm>
            <a:off x="3051784" y="2753115"/>
            <a:ext cx="304800"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a:solidFill>
                  <a:srgbClr val="FFC000"/>
                </a:solidFill>
                <a:effectLst>
                  <a:outerShdw blurRad="38100" dist="38100" dir="2700000" algn="tl">
                    <a:srgbClr val="C0C0C0"/>
                  </a:outerShdw>
                </a:effectLst>
              </a:rPr>
              <a:t>LAC</a:t>
            </a:r>
            <a:r>
              <a:rPr lang="en-US" altLang="zh-CN" sz="2000" baseline="-25000" dirty="0">
                <a:solidFill>
                  <a:srgbClr val="FFC000"/>
                </a:solidFill>
                <a:effectLst>
                  <a:outerShdw blurRad="38100" dist="38100" dir="2700000" algn="tl">
                    <a:srgbClr val="C0C0C0"/>
                  </a:outerShdw>
                </a:effectLst>
              </a:rPr>
              <a:t>1</a:t>
            </a:r>
            <a:endParaRPr lang="en-US" altLang="zh-CN" sz="2000" dirty="0">
              <a:solidFill>
                <a:srgbClr val="FFC000"/>
              </a:solidFill>
              <a:effectLst>
                <a:outerShdw blurRad="38100" dist="38100" dir="2700000" algn="tl">
                  <a:srgbClr val="C0C0C0"/>
                </a:outerShdw>
              </a:effectLst>
            </a:endParaRPr>
          </a:p>
        </p:txBody>
      </p:sp>
      <p:sp>
        <p:nvSpPr>
          <p:cNvPr id="74" name="Rectangle 82"/>
          <p:cNvSpPr>
            <a:spLocks noChangeArrowheads="1"/>
          </p:cNvSpPr>
          <p:nvPr/>
        </p:nvSpPr>
        <p:spPr bwMode="auto">
          <a:xfrm>
            <a:off x="5379218" y="3303127"/>
            <a:ext cx="304800"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a:solidFill>
                  <a:srgbClr val="009900"/>
                </a:solidFill>
                <a:effectLst>
                  <a:outerShdw blurRad="38100" dist="38100" dir="2700000" algn="tl">
                    <a:srgbClr val="C0C0C0"/>
                  </a:outerShdw>
                </a:effectLst>
              </a:rPr>
              <a:t>LAC</a:t>
            </a:r>
          </a:p>
        </p:txBody>
      </p:sp>
      <p:sp>
        <p:nvSpPr>
          <p:cNvPr id="13" name="文本框 12"/>
          <p:cNvSpPr txBox="1"/>
          <p:nvPr/>
        </p:nvSpPr>
        <p:spPr>
          <a:xfrm>
            <a:off x="4313846" y="2838665"/>
            <a:ext cx="1543209" cy="369332"/>
          </a:xfrm>
          <a:prstGeom prst="rect">
            <a:avLst/>
          </a:prstGeom>
          <a:noFill/>
        </p:spPr>
        <p:txBody>
          <a:bodyPr wrap="square" rtlCol="0">
            <a:spAutoFit/>
          </a:bodyPr>
          <a:lstStyle/>
          <a:p>
            <a:r>
              <a:rPr lang="en-US" altLang="zh-CN" dirty="0"/>
              <a:t>LMC=</a:t>
            </a:r>
            <a:endParaRPr lang="zh-CN" altLang="en-US" dirty="0"/>
          </a:p>
        </p:txBody>
      </p:sp>
      <p:sp>
        <p:nvSpPr>
          <p:cNvPr id="75" name="Rectangle 82"/>
          <p:cNvSpPr>
            <a:spLocks noChangeArrowheads="1"/>
          </p:cNvSpPr>
          <p:nvPr/>
        </p:nvSpPr>
        <p:spPr bwMode="auto">
          <a:xfrm>
            <a:off x="4871853" y="2841720"/>
            <a:ext cx="304800"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a:t>LMC</a:t>
            </a:r>
            <a:r>
              <a:rPr lang="en-US" altLang="zh-CN" sz="2000" baseline="-25000" dirty="0"/>
              <a:t>1</a:t>
            </a:r>
            <a:endParaRPr lang="en-US" altLang="zh-CN" sz="2000" dirty="0"/>
          </a:p>
        </p:txBody>
      </p:sp>
      <p:sp>
        <p:nvSpPr>
          <p:cNvPr id="36" name="Rectangle 3"/>
          <p:cNvSpPr>
            <a:spLocks noChangeArrowheads="1"/>
          </p:cNvSpPr>
          <p:nvPr/>
        </p:nvSpPr>
        <p:spPr bwMode="auto">
          <a:xfrm>
            <a:off x="6419137" y="2563968"/>
            <a:ext cx="4777184" cy="3694024"/>
          </a:xfrm>
          <a:prstGeom prst="rect">
            <a:avLst/>
          </a:prstGeom>
          <a:solidFill>
            <a:schemeClr val="bg1"/>
          </a:solidFill>
          <a:ln w="9525">
            <a:solidFill>
              <a:schemeClr val="accent5"/>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dirty="0"/>
          </a:p>
        </p:txBody>
      </p:sp>
      <p:sp>
        <p:nvSpPr>
          <p:cNvPr id="38" name="Line 12"/>
          <p:cNvSpPr>
            <a:spLocks noChangeShapeType="1"/>
          </p:cNvSpPr>
          <p:nvPr/>
        </p:nvSpPr>
        <p:spPr bwMode="auto">
          <a:xfrm flipV="1">
            <a:off x="6927850" y="2814161"/>
            <a:ext cx="0" cy="2680332"/>
          </a:xfrm>
          <a:prstGeom prst="line">
            <a:avLst/>
          </a:prstGeom>
          <a:noFill/>
          <a:ln w="190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 name="Rectangle 13"/>
          <p:cNvSpPr>
            <a:spLocks noChangeArrowheads="1"/>
          </p:cNvSpPr>
          <p:nvPr/>
        </p:nvSpPr>
        <p:spPr bwMode="auto">
          <a:xfrm>
            <a:off x="6634956" y="2885431"/>
            <a:ext cx="512065" cy="432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P</a:t>
            </a:r>
          </a:p>
        </p:txBody>
      </p:sp>
      <p:sp>
        <p:nvSpPr>
          <p:cNvPr id="44" name="Line 14"/>
          <p:cNvSpPr>
            <a:spLocks noChangeShapeType="1"/>
          </p:cNvSpPr>
          <p:nvPr/>
        </p:nvSpPr>
        <p:spPr bwMode="auto">
          <a:xfrm>
            <a:off x="6927850" y="5484968"/>
            <a:ext cx="3719441" cy="0"/>
          </a:xfrm>
          <a:prstGeom prst="line">
            <a:avLst/>
          </a:prstGeom>
          <a:noFill/>
          <a:ln w="222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 name="Rectangle 15"/>
          <p:cNvSpPr>
            <a:spLocks noChangeArrowheads="1"/>
          </p:cNvSpPr>
          <p:nvPr/>
        </p:nvSpPr>
        <p:spPr bwMode="auto">
          <a:xfrm>
            <a:off x="10312408" y="5505917"/>
            <a:ext cx="717477"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Q</a:t>
            </a:r>
          </a:p>
        </p:txBody>
      </p:sp>
      <p:sp>
        <p:nvSpPr>
          <p:cNvPr id="49" name="Rectangle 16"/>
          <p:cNvSpPr>
            <a:spLocks noChangeArrowheads="1"/>
          </p:cNvSpPr>
          <p:nvPr/>
        </p:nvSpPr>
        <p:spPr bwMode="auto">
          <a:xfrm>
            <a:off x="6681260" y="5453717"/>
            <a:ext cx="774700"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dirty="0"/>
              <a:t>O</a:t>
            </a:r>
          </a:p>
        </p:txBody>
      </p:sp>
      <p:sp>
        <p:nvSpPr>
          <p:cNvPr id="50" name="Freeform 27"/>
          <p:cNvSpPr/>
          <p:nvPr/>
        </p:nvSpPr>
        <p:spPr bwMode="auto">
          <a:xfrm>
            <a:off x="7534275" y="3017572"/>
            <a:ext cx="2817091" cy="1491262"/>
          </a:xfrm>
          <a:custGeom>
            <a:avLst/>
            <a:gdLst>
              <a:gd name="T0" fmla="*/ 0 w 2379"/>
              <a:gd name="T1" fmla="*/ 0 h 585"/>
              <a:gd name="T2" fmla="*/ 192 w 2379"/>
              <a:gd name="T3" fmla="*/ 192 h 585"/>
              <a:gd name="T4" fmla="*/ 576 w 2379"/>
              <a:gd name="T5" fmla="*/ 432 h 585"/>
              <a:gd name="T6" fmla="*/ 1152 w 2379"/>
              <a:gd name="T7" fmla="*/ 576 h 585"/>
              <a:gd name="T8" fmla="*/ 1799 w 2379"/>
              <a:gd name="T9" fmla="*/ 487 h 585"/>
              <a:gd name="T10" fmla="*/ 2159 w 2379"/>
              <a:gd name="T11" fmla="*/ 332 h 585"/>
              <a:gd name="T12" fmla="*/ 2379 w 2379"/>
              <a:gd name="T13" fmla="*/ 140 h 585"/>
            </a:gdLst>
            <a:ahLst/>
            <a:cxnLst>
              <a:cxn ang="0">
                <a:pos x="T0" y="T1"/>
              </a:cxn>
              <a:cxn ang="0">
                <a:pos x="T2" y="T3"/>
              </a:cxn>
              <a:cxn ang="0">
                <a:pos x="T4" y="T5"/>
              </a:cxn>
              <a:cxn ang="0">
                <a:pos x="T6" y="T7"/>
              </a:cxn>
              <a:cxn ang="0">
                <a:pos x="T8" y="T9"/>
              </a:cxn>
              <a:cxn ang="0">
                <a:pos x="T10" y="T11"/>
              </a:cxn>
              <a:cxn ang="0">
                <a:pos x="T12" y="T13"/>
              </a:cxn>
            </a:cxnLst>
            <a:rect l="0" t="0" r="r" b="b"/>
            <a:pathLst>
              <a:path w="2379" h="585">
                <a:moveTo>
                  <a:pt x="0" y="0"/>
                </a:moveTo>
                <a:cubicBezTo>
                  <a:pt x="48" y="60"/>
                  <a:pt x="96" y="120"/>
                  <a:pt x="192" y="192"/>
                </a:cubicBezTo>
                <a:cubicBezTo>
                  <a:pt x="288" y="264"/>
                  <a:pt x="416" y="368"/>
                  <a:pt x="576" y="432"/>
                </a:cubicBezTo>
                <a:cubicBezTo>
                  <a:pt x="736" y="496"/>
                  <a:pt x="948" y="567"/>
                  <a:pt x="1152" y="576"/>
                </a:cubicBezTo>
                <a:cubicBezTo>
                  <a:pt x="1356" y="585"/>
                  <a:pt x="1631" y="528"/>
                  <a:pt x="1799" y="487"/>
                </a:cubicBezTo>
                <a:cubicBezTo>
                  <a:pt x="1967" y="446"/>
                  <a:pt x="2062" y="390"/>
                  <a:pt x="2159" y="332"/>
                </a:cubicBezTo>
                <a:cubicBezTo>
                  <a:pt x="2256" y="274"/>
                  <a:pt x="2333" y="180"/>
                  <a:pt x="2379" y="140"/>
                </a:cubicBezTo>
              </a:path>
            </a:pathLst>
          </a:custGeom>
          <a:noFill/>
          <a:ln w="19050" cap="flat" cmpd="sng">
            <a:solidFill>
              <a:schemeClr val="accent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 name="Line 32"/>
          <p:cNvSpPr>
            <a:spLocks noChangeShapeType="1"/>
          </p:cNvSpPr>
          <p:nvPr/>
        </p:nvSpPr>
        <p:spPr bwMode="auto">
          <a:xfrm flipH="1">
            <a:off x="6921500" y="4860128"/>
            <a:ext cx="3315951" cy="0"/>
          </a:xfrm>
          <a:prstGeom prst="line">
            <a:avLst/>
          </a:prstGeom>
          <a:ln w="19050"/>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lIns="90000" tIns="46800" rIns="90000" bIns="46800" anchor="ctr"/>
          <a:lstStyle/>
          <a:p>
            <a:endParaRPr lang="zh-CN" altLang="en-US"/>
          </a:p>
        </p:txBody>
      </p:sp>
      <p:sp>
        <p:nvSpPr>
          <p:cNvPr id="55" name="Rectangle 34"/>
          <p:cNvSpPr>
            <a:spLocks noChangeArrowheads="1"/>
          </p:cNvSpPr>
          <p:nvPr/>
        </p:nvSpPr>
        <p:spPr bwMode="auto">
          <a:xfrm>
            <a:off x="8281668" y="5447268"/>
            <a:ext cx="281709"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a:effectLst>
                  <a:outerShdw blurRad="38100" dist="38100" dir="2700000" algn="tl">
                    <a:srgbClr val="C0C0C0"/>
                  </a:outerShdw>
                </a:effectLst>
              </a:rPr>
              <a:t>Q</a:t>
            </a:r>
            <a:r>
              <a:rPr lang="en-US" altLang="zh-CN" sz="2000" baseline="-25000" dirty="0">
                <a:effectLst>
                  <a:outerShdw blurRad="38100" dist="38100" dir="2700000" algn="tl">
                    <a:srgbClr val="C0C0C0"/>
                  </a:outerShdw>
                </a:effectLst>
              </a:rPr>
              <a:t>u</a:t>
            </a:r>
            <a:endParaRPr lang="en-US" altLang="zh-CN" sz="2000" dirty="0">
              <a:effectLst>
                <a:outerShdw blurRad="38100" dist="38100" dir="2700000" algn="tl">
                  <a:srgbClr val="C0C0C0"/>
                </a:outerShdw>
              </a:effectLst>
            </a:endParaRPr>
          </a:p>
        </p:txBody>
      </p:sp>
      <p:sp>
        <p:nvSpPr>
          <p:cNvPr id="56" name="Line 43"/>
          <p:cNvSpPr>
            <a:spLocks noChangeShapeType="1"/>
          </p:cNvSpPr>
          <p:nvPr/>
        </p:nvSpPr>
        <p:spPr bwMode="auto">
          <a:xfrm>
            <a:off x="6912610" y="4170165"/>
            <a:ext cx="3315951" cy="0"/>
          </a:xfrm>
          <a:prstGeom prst="line">
            <a:avLst/>
          </a:prstGeom>
          <a:ln w="19050"/>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lIns="90000" tIns="46800" rIns="90000" bIns="46800" anchor="ctr"/>
          <a:lstStyle/>
          <a:p>
            <a:endParaRPr lang="zh-CN" altLang="en-US"/>
          </a:p>
        </p:txBody>
      </p:sp>
      <p:sp>
        <p:nvSpPr>
          <p:cNvPr id="62" name="Line 44"/>
          <p:cNvSpPr>
            <a:spLocks noChangeShapeType="1"/>
          </p:cNvSpPr>
          <p:nvPr/>
        </p:nvSpPr>
        <p:spPr bwMode="auto">
          <a:xfrm>
            <a:off x="9372361" y="4170165"/>
            <a:ext cx="0" cy="1292578"/>
          </a:xfrm>
          <a:prstGeom prst="line">
            <a:avLst/>
          </a:prstGeom>
          <a:ln w="15875" cap="flat" cmpd="sng" algn="ctr">
            <a:solidFill>
              <a:schemeClr val="dk1"/>
            </a:solidFill>
            <a:prstDash val="sysDot"/>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lIns="90000" tIns="46800" rIns="90000" bIns="46800" anchor="ctr"/>
          <a:lstStyle/>
          <a:p>
            <a:endParaRPr lang="zh-CN" altLang="en-US" dirty="0"/>
          </a:p>
        </p:txBody>
      </p:sp>
      <p:sp>
        <p:nvSpPr>
          <p:cNvPr id="63" name="Freeform 58"/>
          <p:cNvSpPr/>
          <p:nvPr/>
        </p:nvSpPr>
        <p:spPr bwMode="auto">
          <a:xfrm>
            <a:off x="8165306" y="2814161"/>
            <a:ext cx="2086702" cy="1379539"/>
          </a:xfrm>
          <a:custGeom>
            <a:avLst/>
            <a:gdLst>
              <a:gd name="T0" fmla="*/ 0 w 2300"/>
              <a:gd name="T1" fmla="*/ 0 h 590"/>
              <a:gd name="T2" fmla="*/ 192 w 2300"/>
              <a:gd name="T3" fmla="*/ 192 h 590"/>
              <a:gd name="T4" fmla="*/ 576 w 2300"/>
              <a:gd name="T5" fmla="*/ 432 h 590"/>
              <a:gd name="T6" fmla="*/ 1152 w 2300"/>
              <a:gd name="T7" fmla="*/ 576 h 590"/>
              <a:gd name="T8" fmla="*/ 1716 w 2300"/>
              <a:gd name="T9" fmla="*/ 517 h 590"/>
              <a:gd name="T10" fmla="*/ 2148 w 2300"/>
              <a:gd name="T11" fmla="*/ 326 h 590"/>
              <a:gd name="T12" fmla="*/ 2300 w 2300"/>
              <a:gd name="T13" fmla="*/ 177 h 590"/>
            </a:gdLst>
            <a:ahLst/>
            <a:cxnLst>
              <a:cxn ang="0">
                <a:pos x="T0" y="T1"/>
              </a:cxn>
              <a:cxn ang="0">
                <a:pos x="T2" y="T3"/>
              </a:cxn>
              <a:cxn ang="0">
                <a:pos x="T4" y="T5"/>
              </a:cxn>
              <a:cxn ang="0">
                <a:pos x="T6" y="T7"/>
              </a:cxn>
              <a:cxn ang="0">
                <a:pos x="T8" y="T9"/>
              </a:cxn>
              <a:cxn ang="0">
                <a:pos x="T10" y="T11"/>
              </a:cxn>
              <a:cxn ang="0">
                <a:pos x="T12" y="T13"/>
              </a:cxn>
            </a:cxnLst>
            <a:rect l="0" t="0" r="r" b="b"/>
            <a:pathLst>
              <a:path w="2300" h="590">
                <a:moveTo>
                  <a:pt x="0" y="0"/>
                </a:moveTo>
                <a:cubicBezTo>
                  <a:pt x="48" y="60"/>
                  <a:pt x="96" y="120"/>
                  <a:pt x="192" y="192"/>
                </a:cubicBezTo>
                <a:cubicBezTo>
                  <a:pt x="288" y="264"/>
                  <a:pt x="416" y="368"/>
                  <a:pt x="576" y="432"/>
                </a:cubicBezTo>
                <a:cubicBezTo>
                  <a:pt x="736" y="496"/>
                  <a:pt x="962" y="562"/>
                  <a:pt x="1152" y="576"/>
                </a:cubicBezTo>
                <a:cubicBezTo>
                  <a:pt x="1342" y="590"/>
                  <a:pt x="1550" y="559"/>
                  <a:pt x="1716" y="517"/>
                </a:cubicBezTo>
                <a:cubicBezTo>
                  <a:pt x="1882" y="475"/>
                  <a:pt x="2051" y="383"/>
                  <a:pt x="2148" y="326"/>
                </a:cubicBezTo>
                <a:cubicBezTo>
                  <a:pt x="2245" y="269"/>
                  <a:pt x="2268" y="208"/>
                  <a:pt x="2300" y="177"/>
                </a:cubicBezTo>
              </a:path>
            </a:pathLst>
          </a:custGeom>
          <a:noFill/>
          <a:ln w="19050" cap="flat" cmpd="sng">
            <a:solidFill>
              <a:srgbClr val="FF9933"/>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dirty="0"/>
          </a:p>
        </p:txBody>
      </p:sp>
      <p:sp>
        <p:nvSpPr>
          <p:cNvPr id="64" name="Line 62"/>
          <p:cNvSpPr>
            <a:spLocks noChangeShapeType="1"/>
          </p:cNvSpPr>
          <p:nvPr/>
        </p:nvSpPr>
        <p:spPr bwMode="auto">
          <a:xfrm>
            <a:off x="6927850" y="4508834"/>
            <a:ext cx="3315951" cy="0"/>
          </a:xfrm>
          <a:prstGeom prst="line">
            <a:avLst/>
          </a:prstGeom>
          <a:ln w="19050"/>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lIns="90000" tIns="46800" rIns="90000" bIns="46800" anchor="ctr"/>
          <a:lstStyle/>
          <a:p>
            <a:endParaRPr lang="zh-CN" altLang="en-US"/>
          </a:p>
        </p:txBody>
      </p:sp>
      <p:sp>
        <p:nvSpPr>
          <p:cNvPr id="65" name="Line 63"/>
          <p:cNvSpPr>
            <a:spLocks noChangeShapeType="1"/>
          </p:cNvSpPr>
          <p:nvPr/>
        </p:nvSpPr>
        <p:spPr bwMode="auto">
          <a:xfrm>
            <a:off x="8453120" y="4918249"/>
            <a:ext cx="0" cy="566719"/>
          </a:xfrm>
          <a:prstGeom prst="line">
            <a:avLst/>
          </a:prstGeom>
          <a:ln w="15875" cap="flat" cmpd="sng" algn="ctr">
            <a:solidFill>
              <a:schemeClr val="dk1"/>
            </a:solidFill>
            <a:prstDash val="sysDot"/>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lIns="90000" tIns="46800" rIns="90000" bIns="46800" anchor="ctr"/>
          <a:lstStyle/>
          <a:p>
            <a:endParaRPr lang="zh-CN" altLang="en-US"/>
          </a:p>
        </p:txBody>
      </p:sp>
      <p:sp>
        <p:nvSpPr>
          <p:cNvPr id="66" name="Rectangle 81"/>
          <p:cNvSpPr>
            <a:spLocks noChangeArrowheads="1"/>
          </p:cNvSpPr>
          <p:nvPr/>
        </p:nvSpPr>
        <p:spPr bwMode="auto">
          <a:xfrm>
            <a:off x="8901986" y="5464020"/>
            <a:ext cx="281709"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a:effectLst>
                  <a:outerShdw blurRad="38100" dist="38100" dir="2700000" algn="tl">
                    <a:srgbClr val="C0C0C0"/>
                  </a:outerShdw>
                </a:effectLst>
              </a:rPr>
              <a:t>Q</a:t>
            </a:r>
            <a:r>
              <a:rPr lang="en-US" altLang="zh-CN" sz="2000" baseline="-25000" dirty="0">
                <a:effectLst>
                  <a:outerShdw blurRad="38100" dist="38100" dir="2700000" algn="tl">
                    <a:srgbClr val="C0C0C0"/>
                  </a:outerShdw>
                </a:effectLst>
              </a:rPr>
              <a:t>2</a:t>
            </a:r>
            <a:endParaRPr lang="en-US" altLang="zh-CN" sz="2000" dirty="0">
              <a:effectLst>
                <a:outerShdw blurRad="38100" dist="38100" dir="2700000" algn="tl">
                  <a:srgbClr val="C0C0C0"/>
                </a:outerShdw>
              </a:effectLst>
            </a:endParaRPr>
          </a:p>
        </p:txBody>
      </p:sp>
      <p:sp>
        <p:nvSpPr>
          <p:cNvPr id="67" name="Rectangle 82"/>
          <p:cNvSpPr>
            <a:spLocks noChangeArrowheads="1"/>
          </p:cNvSpPr>
          <p:nvPr/>
        </p:nvSpPr>
        <p:spPr bwMode="auto">
          <a:xfrm>
            <a:off x="9240004" y="5453717"/>
            <a:ext cx="281709"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a:effectLst>
                  <a:outerShdw blurRad="38100" dist="38100" dir="2700000" algn="tl">
                    <a:srgbClr val="C0C0C0"/>
                  </a:outerShdw>
                </a:effectLst>
              </a:rPr>
              <a:t>Q</a:t>
            </a:r>
            <a:r>
              <a:rPr lang="en-US" altLang="zh-CN" sz="2000" baseline="-25000" dirty="0">
                <a:effectLst>
                  <a:outerShdw blurRad="38100" dist="38100" dir="2700000" algn="tl">
                    <a:srgbClr val="C0C0C0"/>
                  </a:outerShdw>
                </a:effectLst>
              </a:rPr>
              <a:t>0</a:t>
            </a:r>
            <a:endParaRPr lang="en-US" altLang="zh-CN" sz="2000" dirty="0">
              <a:effectLst>
                <a:outerShdw blurRad="38100" dist="38100" dir="2700000" algn="tl">
                  <a:srgbClr val="C0C0C0"/>
                </a:outerShdw>
              </a:effectLst>
            </a:endParaRPr>
          </a:p>
        </p:txBody>
      </p:sp>
      <p:sp>
        <p:nvSpPr>
          <p:cNvPr id="68" name="Line 83"/>
          <p:cNvSpPr>
            <a:spLocks noChangeShapeType="1"/>
          </p:cNvSpPr>
          <p:nvPr/>
        </p:nvSpPr>
        <p:spPr bwMode="auto">
          <a:xfrm>
            <a:off x="9063434" y="4511830"/>
            <a:ext cx="0" cy="982663"/>
          </a:xfrm>
          <a:prstGeom prst="line">
            <a:avLst/>
          </a:prstGeom>
          <a:ln w="15875" cap="flat" cmpd="sng" algn="ctr">
            <a:solidFill>
              <a:schemeClr val="dk1"/>
            </a:solidFill>
            <a:prstDash val="sysDot"/>
            <a:round/>
            <a:headEnd type="none" w="med" len="med"/>
            <a:tailEnd type="none" w="med" len="med"/>
          </a:ln>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txBody>
          <a:bodyPr lIns="90000" tIns="46800" rIns="90000" bIns="46800" anchor="ctr"/>
          <a:lstStyle/>
          <a:p>
            <a:endParaRPr lang="zh-CN" altLang="en-US" dirty="0"/>
          </a:p>
        </p:txBody>
      </p:sp>
      <p:sp>
        <p:nvSpPr>
          <p:cNvPr id="69" name="Rectangle 87"/>
          <p:cNvSpPr>
            <a:spLocks noChangeArrowheads="1"/>
          </p:cNvSpPr>
          <p:nvPr/>
        </p:nvSpPr>
        <p:spPr bwMode="auto">
          <a:xfrm>
            <a:off x="6549152" y="4684863"/>
            <a:ext cx="776288"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30000"/>
              </a:lnSpc>
            </a:pPr>
            <a:r>
              <a:rPr lang="en-US" altLang="zh-CN" sz="2200" dirty="0">
                <a:effectLst>
                  <a:outerShdw blurRad="38100" dist="38100" dir="2700000" algn="tl">
                    <a:srgbClr val="C0C0C0"/>
                  </a:outerShdw>
                </a:effectLst>
              </a:rPr>
              <a:t>P</a:t>
            </a:r>
            <a:r>
              <a:rPr lang="en-US" altLang="zh-CN" sz="2200" baseline="-25000" dirty="0">
                <a:effectLst>
                  <a:outerShdw blurRad="38100" dist="38100" dir="2700000" algn="tl">
                    <a:srgbClr val="C0C0C0"/>
                  </a:outerShdw>
                </a:effectLst>
              </a:rPr>
              <a:t>u</a:t>
            </a:r>
            <a:endParaRPr lang="en-US" altLang="zh-CN" sz="2200" dirty="0">
              <a:effectLst>
                <a:outerShdw blurRad="38100" dist="38100" dir="2700000" algn="tl">
                  <a:srgbClr val="C0C0C0"/>
                </a:outerShdw>
              </a:effectLst>
            </a:endParaRPr>
          </a:p>
        </p:txBody>
      </p:sp>
      <p:sp>
        <p:nvSpPr>
          <p:cNvPr id="70" name="Rectangle 88"/>
          <p:cNvSpPr>
            <a:spLocks noChangeArrowheads="1"/>
          </p:cNvSpPr>
          <p:nvPr/>
        </p:nvSpPr>
        <p:spPr bwMode="auto">
          <a:xfrm>
            <a:off x="6517172" y="3881069"/>
            <a:ext cx="304800" cy="45720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2200" dirty="0">
                <a:effectLst>
                  <a:outerShdw blurRad="38100" dist="38100" dir="2700000" algn="tl">
                    <a:srgbClr val="C0C0C0"/>
                  </a:outerShdw>
                </a:effectLst>
              </a:rPr>
              <a:t>P</a:t>
            </a:r>
            <a:r>
              <a:rPr lang="en-US" altLang="zh-CN" sz="2200" baseline="-25000" dirty="0">
                <a:effectLst>
                  <a:outerShdw blurRad="38100" dist="38100" dir="2700000" algn="tl">
                    <a:srgbClr val="C0C0C0"/>
                  </a:outerShdw>
                </a:effectLst>
              </a:rPr>
              <a:t>0</a:t>
            </a:r>
            <a:endParaRPr lang="en-US" altLang="zh-CN" sz="2200" dirty="0">
              <a:effectLst>
                <a:outerShdw blurRad="38100" dist="38100" dir="2700000" algn="tl">
                  <a:srgbClr val="C0C0C0"/>
                </a:outerShdw>
              </a:effectLst>
            </a:endParaRPr>
          </a:p>
        </p:txBody>
      </p:sp>
      <p:sp>
        <p:nvSpPr>
          <p:cNvPr id="71" name="Rectangle 89"/>
          <p:cNvSpPr>
            <a:spLocks noChangeArrowheads="1"/>
          </p:cNvSpPr>
          <p:nvPr/>
        </p:nvSpPr>
        <p:spPr bwMode="auto">
          <a:xfrm>
            <a:off x="6524485" y="4321954"/>
            <a:ext cx="304800" cy="304800"/>
          </a:xfrm>
          <a:prstGeom prst="rect">
            <a:avLst/>
          </a:prstGeom>
          <a:noFill/>
          <a:ln>
            <a:noFill/>
          </a:ln>
          <a:effectLst/>
          <a:extLst>
            <a:ext uri="{909E8E84-426E-40DD-AFC4-6F175D3DCCD1}">
              <a14:hiddenFill xmlns:a14="http://schemas.microsoft.com/office/drawing/2010/main">
                <a:solidFill>
                  <a:schemeClr val="bg1">
                    <a:alpha val="50000"/>
                  </a:schemeClr>
                </a:solidFill>
              </a14:hiddenFill>
            </a:ext>
            <a:ext uri="{91240B29-F687-4F45-9708-019B960494DF}">
              <a14:hiddenLine xmlns:a14="http://schemas.microsoft.com/office/drawing/2010/main" w="9525">
                <a:solidFill>
                  <a:srgbClr val="FF7F7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en-US" altLang="zh-CN" sz="2200" dirty="0">
                <a:effectLst>
                  <a:outerShdw blurRad="38100" dist="38100" dir="2700000" algn="tl">
                    <a:srgbClr val="C0C0C0"/>
                  </a:outerShdw>
                </a:effectLst>
              </a:rPr>
              <a:t>P</a:t>
            </a:r>
            <a:r>
              <a:rPr lang="en-US" altLang="zh-CN" sz="2200" baseline="-25000" dirty="0">
                <a:effectLst>
                  <a:outerShdw blurRad="38100" dist="38100" dir="2700000" algn="tl">
                    <a:srgbClr val="C0C0C0"/>
                  </a:outerShdw>
                </a:effectLst>
              </a:rPr>
              <a:t>2</a:t>
            </a:r>
            <a:endParaRPr lang="en-US" altLang="zh-CN" sz="2200" dirty="0">
              <a:effectLst>
                <a:outerShdw blurRad="38100" dist="38100" dir="2700000" algn="tl">
                  <a:srgbClr val="C0C0C0"/>
                </a:outerShdw>
              </a:effectLst>
            </a:endParaRPr>
          </a:p>
        </p:txBody>
      </p:sp>
      <p:sp>
        <p:nvSpPr>
          <p:cNvPr id="72" name="Freeform 47"/>
          <p:cNvSpPr/>
          <p:nvPr/>
        </p:nvSpPr>
        <p:spPr bwMode="auto">
          <a:xfrm>
            <a:off x="8224838" y="3332285"/>
            <a:ext cx="1719262" cy="1619284"/>
          </a:xfrm>
          <a:custGeom>
            <a:avLst/>
            <a:gdLst>
              <a:gd name="T0" fmla="*/ 0 w 736"/>
              <a:gd name="T1" fmla="*/ 1176 h 1176"/>
              <a:gd name="T2" fmla="*/ 215 w 736"/>
              <a:gd name="T3" fmla="*/ 1029 h 1176"/>
              <a:gd name="T4" fmla="*/ 402 w 736"/>
              <a:gd name="T5" fmla="*/ 788 h 1176"/>
              <a:gd name="T6" fmla="*/ 469 w 736"/>
              <a:gd name="T7" fmla="*/ 654 h 1176"/>
              <a:gd name="T8" fmla="*/ 630 w 736"/>
              <a:gd name="T9" fmla="*/ 279 h 1176"/>
              <a:gd name="T10" fmla="*/ 736 w 736"/>
              <a:gd name="T11" fmla="*/ 0 h 1176"/>
            </a:gdLst>
            <a:ahLst/>
            <a:cxnLst>
              <a:cxn ang="0">
                <a:pos x="T0" y="T1"/>
              </a:cxn>
              <a:cxn ang="0">
                <a:pos x="T2" y="T3"/>
              </a:cxn>
              <a:cxn ang="0">
                <a:pos x="T4" y="T5"/>
              </a:cxn>
              <a:cxn ang="0">
                <a:pos x="T6" y="T7"/>
              </a:cxn>
              <a:cxn ang="0">
                <a:pos x="T8" y="T9"/>
              </a:cxn>
              <a:cxn ang="0">
                <a:pos x="T10" y="T11"/>
              </a:cxn>
            </a:cxnLst>
            <a:rect l="0" t="0" r="r" b="b"/>
            <a:pathLst>
              <a:path w="736" h="1176">
                <a:moveTo>
                  <a:pt x="0" y="1176"/>
                </a:moveTo>
                <a:cubicBezTo>
                  <a:pt x="36" y="1151"/>
                  <a:pt x="148" y="1094"/>
                  <a:pt x="215" y="1029"/>
                </a:cubicBezTo>
                <a:cubicBezTo>
                  <a:pt x="282" y="964"/>
                  <a:pt x="360" y="851"/>
                  <a:pt x="402" y="788"/>
                </a:cubicBezTo>
                <a:cubicBezTo>
                  <a:pt x="444" y="725"/>
                  <a:pt x="431" y="739"/>
                  <a:pt x="469" y="654"/>
                </a:cubicBezTo>
                <a:cubicBezTo>
                  <a:pt x="507" y="569"/>
                  <a:pt x="585" y="388"/>
                  <a:pt x="630" y="279"/>
                </a:cubicBezTo>
                <a:cubicBezTo>
                  <a:pt x="675" y="170"/>
                  <a:pt x="714" y="58"/>
                  <a:pt x="736" y="0"/>
                </a:cubicBez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sp>
        <p:nvSpPr>
          <p:cNvPr id="76" name="文本框 75"/>
          <p:cNvSpPr txBox="1"/>
          <p:nvPr/>
        </p:nvSpPr>
        <p:spPr>
          <a:xfrm>
            <a:off x="7451215" y="5894688"/>
            <a:ext cx="2983209"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    产品价格和要素成本的关系</a:t>
            </a:r>
          </a:p>
        </p:txBody>
      </p:sp>
      <p:sp>
        <p:nvSpPr>
          <p:cNvPr id="77" name="文本框 76"/>
          <p:cNvSpPr txBox="1"/>
          <p:nvPr/>
        </p:nvSpPr>
        <p:spPr>
          <a:xfrm>
            <a:off x="8858170" y="4170165"/>
            <a:ext cx="189714" cy="369332"/>
          </a:xfrm>
          <a:prstGeom prst="rect">
            <a:avLst/>
          </a:prstGeom>
          <a:noFill/>
        </p:spPr>
        <p:txBody>
          <a:bodyPr wrap="square" rtlCol="0">
            <a:spAutoFit/>
          </a:bodyPr>
          <a:lstStyle/>
          <a:p>
            <a:r>
              <a:rPr lang="en-US" altLang="zh-CN" dirty="0"/>
              <a:t>C</a:t>
            </a:r>
            <a:endParaRPr lang="zh-CN" altLang="en-US" dirty="0"/>
          </a:p>
        </p:txBody>
      </p:sp>
      <p:sp>
        <p:nvSpPr>
          <p:cNvPr id="78" name="文本框 77"/>
          <p:cNvSpPr txBox="1"/>
          <p:nvPr/>
        </p:nvSpPr>
        <p:spPr>
          <a:xfrm>
            <a:off x="9136594" y="3840477"/>
            <a:ext cx="340105" cy="369332"/>
          </a:xfrm>
          <a:prstGeom prst="rect">
            <a:avLst/>
          </a:prstGeom>
          <a:noFill/>
        </p:spPr>
        <p:txBody>
          <a:bodyPr wrap="square" rtlCol="0">
            <a:spAutoFit/>
          </a:bodyPr>
          <a:lstStyle/>
          <a:p>
            <a:r>
              <a:rPr lang="en-US" altLang="zh-CN" dirty="0"/>
              <a:t>A</a:t>
            </a:r>
            <a:endParaRPr lang="zh-CN" altLang="en-US" dirty="0"/>
          </a:p>
        </p:txBody>
      </p:sp>
      <p:sp>
        <p:nvSpPr>
          <p:cNvPr id="79" name="Rectangle 82"/>
          <p:cNvSpPr>
            <a:spLocks noChangeArrowheads="1"/>
          </p:cNvSpPr>
          <p:nvPr/>
        </p:nvSpPr>
        <p:spPr bwMode="auto">
          <a:xfrm>
            <a:off x="10336129" y="3534508"/>
            <a:ext cx="281709" cy="344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a:solidFill>
                  <a:srgbClr val="00B050"/>
                </a:solidFill>
                <a:effectLst>
                  <a:outerShdw blurRad="38100" dist="38100" dir="2700000" algn="tl">
                    <a:srgbClr val="C0C0C0"/>
                  </a:outerShdw>
                </a:effectLst>
              </a:rPr>
              <a:t>LAC</a:t>
            </a:r>
            <a:r>
              <a:rPr lang="en-US" altLang="zh-CN" sz="1600" dirty="0">
                <a:solidFill>
                  <a:srgbClr val="00B050"/>
                </a:solidFill>
                <a:effectLst>
                  <a:outerShdw blurRad="38100" dist="38100" dir="2700000" algn="tl">
                    <a:srgbClr val="C0C0C0"/>
                  </a:outerShdw>
                </a:effectLst>
              </a:rPr>
              <a:t>2</a:t>
            </a:r>
            <a:endParaRPr lang="en-US" altLang="zh-CN" sz="2000" dirty="0">
              <a:solidFill>
                <a:srgbClr val="00B050"/>
              </a:solidFill>
              <a:effectLst>
                <a:outerShdw blurRad="38100" dist="38100" dir="2700000" algn="tl">
                  <a:srgbClr val="C0C0C0"/>
                </a:outerShdw>
              </a:effectLst>
            </a:endParaRPr>
          </a:p>
        </p:txBody>
      </p:sp>
      <p:sp>
        <p:nvSpPr>
          <p:cNvPr id="80" name="Rectangle 82"/>
          <p:cNvSpPr>
            <a:spLocks noChangeArrowheads="1"/>
          </p:cNvSpPr>
          <p:nvPr/>
        </p:nvSpPr>
        <p:spPr bwMode="auto">
          <a:xfrm>
            <a:off x="10218900" y="3064536"/>
            <a:ext cx="281709"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a:solidFill>
                  <a:srgbClr val="FFC000"/>
                </a:solidFill>
                <a:effectLst>
                  <a:outerShdw blurRad="38100" dist="38100" dir="2700000" algn="tl">
                    <a:srgbClr val="C0C0C0"/>
                  </a:outerShdw>
                </a:effectLst>
              </a:rPr>
              <a:t>LAC</a:t>
            </a:r>
          </a:p>
        </p:txBody>
      </p:sp>
      <p:sp>
        <p:nvSpPr>
          <p:cNvPr id="81" name="文本框 80"/>
          <p:cNvSpPr txBox="1"/>
          <p:nvPr/>
        </p:nvSpPr>
        <p:spPr>
          <a:xfrm>
            <a:off x="9488011" y="2824199"/>
            <a:ext cx="1426299" cy="369332"/>
          </a:xfrm>
          <a:prstGeom prst="rect">
            <a:avLst/>
          </a:prstGeom>
          <a:noFill/>
        </p:spPr>
        <p:txBody>
          <a:bodyPr wrap="square" rtlCol="0">
            <a:spAutoFit/>
          </a:bodyPr>
          <a:lstStyle/>
          <a:p>
            <a:r>
              <a:rPr lang="en-US" altLang="zh-CN" dirty="0"/>
              <a:t>LMC=</a:t>
            </a:r>
            <a:endParaRPr lang="zh-CN" altLang="en-US" dirty="0"/>
          </a:p>
        </p:txBody>
      </p:sp>
      <p:sp>
        <p:nvSpPr>
          <p:cNvPr id="82" name="Rectangle 82"/>
          <p:cNvSpPr>
            <a:spLocks noChangeArrowheads="1"/>
          </p:cNvSpPr>
          <p:nvPr/>
        </p:nvSpPr>
        <p:spPr bwMode="auto">
          <a:xfrm>
            <a:off x="10046018" y="2827254"/>
            <a:ext cx="281709"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000" dirty="0"/>
              <a:t>LMC</a:t>
            </a:r>
            <a:r>
              <a:rPr lang="en-US" altLang="zh-CN" sz="1400" dirty="0"/>
              <a:t>2</a:t>
            </a:r>
            <a:endParaRPr lang="en-US" altLang="zh-CN" sz="2000" dirty="0"/>
          </a:p>
        </p:txBody>
      </p:sp>
      <p:sp>
        <p:nvSpPr>
          <p:cNvPr id="2" name="文本框 1"/>
          <p:cNvSpPr txBox="1"/>
          <p:nvPr/>
        </p:nvSpPr>
        <p:spPr>
          <a:xfrm>
            <a:off x="1479909" y="1260158"/>
            <a:ext cx="9355183" cy="506292"/>
          </a:xfrm>
          <a:prstGeom prst="rect">
            <a:avLst/>
          </a:prstGeom>
          <a:noFill/>
        </p:spPr>
        <p:txBody>
          <a:bodyPr wrap="square" rtlCol="0">
            <a:spAutoFit/>
          </a:bodyPr>
          <a:lstStyle/>
          <a:p>
            <a:pPr>
              <a:lnSpc>
                <a:spcPct val="150000"/>
              </a:lnSpc>
            </a:pPr>
            <a:endParaRPr lang="zh-CN" altLang="en-US" sz="2000" dirty="0"/>
          </a:p>
        </p:txBody>
      </p:sp>
      <p:sp>
        <p:nvSpPr>
          <p:cNvPr id="3" name="文本框 2"/>
          <p:cNvSpPr txBox="1"/>
          <p:nvPr/>
        </p:nvSpPr>
        <p:spPr>
          <a:xfrm>
            <a:off x="3945864" y="1358405"/>
            <a:ext cx="7742603" cy="1384995"/>
          </a:xfrm>
          <a:prstGeom prst="rect">
            <a:avLst/>
          </a:prstGeom>
          <a:noFill/>
        </p:spPr>
        <p:txBody>
          <a:bodyPr wrap="square" rtlCol="0">
            <a:spAutoFit/>
          </a:bodyPr>
          <a:lstStyle/>
          <a:p>
            <a:pP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完全竞争市场长期均衡的条件：         </a:t>
            </a:r>
            <a:r>
              <a:rPr lang="en-US" altLang="zh-CN" sz="2400" dirty="0">
                <a:latin typeface="华文新魏" panose="02010800040101010101" pitchFamily="2" charset="-122"/>
                <a:ea typeface="华文新魏" panose="02010800040101010101" pitchFamily="2" charset="-122"/>
              </a:rPr>
              <a:t>MR=AR=LMC=LAC=SMC=SAC</a:t>
            </a:r>
          </a:p>
          <a:p>
            <a:endParaRPr lang="zh-CN" altLang="en-US" dirty="0"/>
          </a:p>
        </p:txBody>
      </p:sp>
      <p:pic>
        <p:nvPicPr>
          <p:cNvPr id="84" name="Picture 11" descr="angel_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42840" y="1321874"/>
            <a:ext cx="1295400"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11" descr="angel_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335" y="1330737"/>
            <a:ext cx="1295400" cy="10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Rectangle 50"/>
          <p:cNvSpPr>
            <a:spLocks noChangeArrowheads="1"/>
          </p:cNvSpPr>
          <p:nvPr/>
        </p:nvSpPr>
        <p:spPr bwMode="auto">
          <a:xfrm>
            <a:off x="2855506" y="1315535"/>
            <a:ext cx="6170897" cy="1129725"/>
          </a:xfrm>
          <a:prstGeom prst="rect">
            <a:avLst/>
          </a:prstGeom>
          <a:noFill/>
          <a:ln w="28575">
            <a:solidFill>
              <a:srgbClr val="FF9B37"/>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endParaRPr lang="zh-CN" altLang="en-US">
              <a:ln>
                <a:solidFill>
                  <a:srgbClr val="FF0000"/>
                </a:solidFill>
              </a:ln>
            </a:endParaRPr>
          </a:p>
        </p:txBody>
      </p:sp>
      <p:sp>
        <p:nvSpPr>
          <p:cNvPr id="86" name="文本框 11"/>
          <p:cNvSpPr txBox="1"/>
          <p:nvPr/>
        </p:nvSpPr>
        <p:spPr>
          <a:xfrm>
            <a:off x="4141205" y="3585327"/>
            <a:ext cx="367982" cy="369332"/>
          </a:xfrm>
          <a:prstGeom prst="rect">
            <a:avLst/>
          </a:prstGeom>
          <a:noFill/>
        </p:spPr>
        <p:txBody>
          <a:bodyPr wrap="square" rtlCol="0">
            <a:spAutoFit/>
          </a:bodyPr>
          <a:lstStyle/>
          <a:p>
            <a:r>
              <a:rPr lang="en-US" altLang="zh-CN" dirty="0"/>
              <a:t>T</a:t>
            </a:r>
            <a:endParaRPr lang="zh-CN" altLang="en-US" dirty="0"/>
          </a:p>
        </p:txBody>
      </p:sp>
      <p:sp>
        <p:nvSpPr>
          <p:cNvPr id="87" name="文本框 76"/>
          <p:cNvSpPr txBox="1"/>
          <p:nvPr/>
        </p:nvSpPr>
        <p:spPr>
          <a:xfrm>
            <a:off x="8220809" y="4558254"/>
            <a:ext cx="413238" cy="369332"/>
          </a:xfrm>
          <a:prstGeom prst="rect">
            <a:avLst/>
          </a:prstGeom>
          <a:noFill/>
        </p:spPr>
        <p:txBody>
          <a:bodyPr wrap="square" rtlCol="0">
            <a:spAutoFit/>
          </a:bodyPr>
          <a:lstStyle/>
          <a:p>
            <a:r>
              <a:rPr lang="en-US" altLang="zh-CN" dirty="0"/>
              <a:t>U</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down)">
                                      <p:cBhvr>
                                        <p:cTn id="1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2" descr="10%"/>
          <p:cNvSpPr>
            <a:spLocks noChangeArrowheads="1"/>
          </p:cNvSpPr>
          <p:nvPr/>
        </p:nvSpPr>
        <p:spPr bwMode="auto">
          <a:xfrm rot="5400000">
            <a:off x="6317955" y="1611694"/>
            <a:ext cx="3602448" cy="5770056"/>
          </a:xfrm>
          <a:prstGeom prst="rect">
            <a:avLst/>
          </a:prstGeom>
          <a:pattFill prst="pct20">
            <a:fgClr>
              <a:srgbClr val="FFCC66"/>
            </a:fgClr>
            <a:bgClr>
              <a:srgbClr val="FFFFFF"/>
            </a:bgClr>
          </a:pattFill>
          <a:ln w="9525">
            <a:solidFill>
              <a:schemeClr val="accent5"/>
            </a:solidFill>
            <a:miter lim="800000"/>
          </a:ln>
          <a:effectLst/>
        </p:spPr>
        <p:txBody>
          <a:bodyPr wrap="none" lIns="90000" tIns="46800" rIns="90000" bIns="46800" anchor="ctr"/>
          <a:lstStyle/>
          <a:p>
            <a:endParaRPr lang="zh-CN" altLang="en-US"/>
          </a:p>
        </p:txBody>
      </p:sp>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79689" y="1073680"/>
            <a:ext cx="102650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p:nvPr/>
        </p:nvSpPr>
        <p:spPr>
          <a:xfrm>
            <a:off x="1632837" y="356738"/>
            <a:ext cx="10515600" cy="867930"/>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lvl="0">
              <a:defRPr/>
            </a:pPr>
            <a:r>
              <a:rPr lang="zh-CN" altLang="en-US" sz="3200" dirty="0">
                <a:solidFill>
                  <a:srgbClr val="002060"/>
                </a:solidFill>
                <a:latin typeface="华文行楷" panose="02010800040101010101" pitchFamily="2" charset="-122"/>
                <a:ea typeface="华文行楷" panose="02010800040101010101" pitchFamily="2" charset="-122"/>
                <a:cs typeface="+mn-cs"/>
                <a:sym typeface="+mn-ea"/>
              </a:rPr>
              <a:t>长期供给曲线</a:t>
            </a:r>
            <a:br>
              <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sym typeface="+mn-ea"/>
              </a:rPr>
            </a:br>
            <a:endParaRPr kumimoji="0" lang="zh-CN" altLang="en-US" sz="2400" b="1" i="0" u="none" strike="noStrike" kern="1200" cap="none" spc="0" normalizeH="0" baseline="0" noProof="0" dirty="0">
              <a:ln>
                <a:noFill/>
              </a:ln>
              <a:gradFill>
                <a:gsLst>
                  <a:gs pos="0">
                    <a:srgbClr val="82B249"/>
                  </a:gs>
                  <a:gs pos="100000">
                    <a:srgbClr val="0D493D">
                      <a:lumMod val="75000"/>
                    </a:srgbClr>
                  </a:gs>
                </a:gsLst>
                <a:lin ang="5400000" scaled="1"/>
              </a:gradFill>
              <a:effectLst>
                <a:outerShdw blurRad="38100" dist="38100" dir="2700000" algn="tl">
                  <a:srgbClr val="000000">
                    <a:alpha val="11000"/>
                  </a:srgbClr>
                </a:outerShdw>
              </a:effectLst>
              <a:uLnTx/>
              <a:uFillTx/>
              <a:latin typeface="微软雅黑" panose="020B0503020204020204" pitchFamily="34" charset="-122"/>
              <a:ea typeface="微软雅黑" panose="020B0503020204020204" pitchFamily="34" charset="-122"/>
            </a:endParaRPr>
          </a:p>
        </p:txBody>
      </p:sp>
      <p:sp>
        <p:nvSpPr>
          <p:cNvPr id="19" name="Line 10"/>
          <p:cNvSpPr>
            <a:spLocks noChangeShapeType="1"/>
          </p:cNvSpPr>
          <p:nvPr/>
        </p:nvSpPr>
        <p:spPr bwMode="auto">
          <a:xfrm>
            <a:off x="6659494" y="3705406"/>
            <a:ext cx="3418954" cy="115747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0" name="Rectangle 11"/>
          <p:cNvSpPr>
            <a:spLocks noChangeArrowheads="1"/>
          </p:cNvSpPr>
          <p:nvPr/>
        </p:nvSpPr>
        <p:spPr bwMode="auto">
          <a:xfrm>
            <a:off x="10166070" y="4721483"/>
            <a:ext cx="358302" cy="420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dirty="0">
                <a:effectLst>
                  <a:outerShdw blurRad="38100" dist="38100" dir="2700000" algn="tl">
                    <a:srgbClr val="C0C0C0"/>
                  </a:outerShdw>
                </a:effectLst>
              </a:rPr>
              <a:t>LS</a:t>
            </a:r>
            <a:r>
              <a:rPr lang="en-US" altLang="zh-CN" sz="2000" b="1" dirty="0">
                <a:effectLst>
                  <a:outerShdw blurRad="38100" dist="38100" dir="2700000" algn="tl">
                    <a:srgbClr val="C0C0C0"/>
                  </a:outerShdw>
                </a:effectLst>
              </a:rPr>
              <a:t>2</a:t>
            </a:r>
            <a:endParaRPr lang="en-US" altLang="zh-CN" sz="2800" b="1" dirty="0">
              <a:effectLst>
                <a:outerShdw blurRad="38100" dist="38100" dir="2700000" algn="tl">
                  <a:srgbClr val="C0C0C0"/>
                </a:outerShdw>
              </a:effectLst>
            </a:endParaRPr>
          </a:p>
        </p:txBody>
      </p:sp>
      <p:sp>
        <p:nvSpPr>
          <p:cNvPr id="21" name="Line 12"/>
          <p:cNvSpPr>
            <a:spLocks noChangeShapeType="1"/>
          </p:cNvSpPr>
          <p:nvPr/>
        </p:nvSpPr>
        <p:spPr bwMode="auto">
          <a:xfrm flipV="1">
            <a:off x="6349382" y="3193628"/>
            <a:ext cx="3412438" cy="1518673"/>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2" name="Rectangle 13"/>
          <p:cNvSpPr>
            <a:spLocks noChangeArrowheads="1"/>
          </p:cNvSpPr>
          <p:nvPr/>
        </p:nvSpPr>
        <p:spPr bwMode="auto">
          <a:xfrm>
            <a:off x="9289789" y="2835376"/>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dirty="0">
                <a:solidFill>
                  <a:srgbClr val="008000"/>
                </a:solidFill>
                <a:effectLst>
                  <a:outerShdw blurRad="38100" dist="38100" dir="2700000" algn="tl">
                    <a:srgbClr val="C0C0C0"/>
                  </a:outerShdw>
                </a:effectLst>
              </a:rPr>
              <a:t>LS</a:t>
            </a:r>
          </a:p>
        </p:txBody>
      </p:sp>
      <p:sp>
        <p:nvSpPr>
          <p:cNvPr id="23" name="Rectangle 14"/>
          <p:cNvSpPr>
            <a:spLocks noChangeArrowheads="1"/>
          </p:cNvSpPr>
          <p:nvPr/>
        </p:nvSpPr>
        <p:spPr bwMode="auto">
          <a:xfrm>
            <a:off x="5291928" y="3848497"/>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effectLst>
                  <a:outerShdw blurRad="38100" dist="38100" dir="2700000" algn="tl">
                    <a:srgbClr val="C0C0C0"/>
                  </a:outerShdw>
                </a:effectLst>
              </a:rPr>
              <a:t>P</a:t>
            </a:r>
            <a:r>
              <a:rPr lang="en-US" altLang="zh-CN" sz="2000" b="1" baseline="-25000" dirty="0">
                <a:effectLst>
                  <a:outerShdw blurRad="38100" dist="38100" dir="2700000" algn="tl">
                    <a:srgbClr val="C0C0C0"/>
                  </a:outerShdw>
                </a:effectLst>
              </a:rPr>
              <a:t>0</a:t>
            </a:r>
            <a:endParaRPr lang="en-US" altLang="zh-CN" sz="2000" b="1" dirty="0">
              <a:effectLst>
                <a:outerShdw blurRad="38100" dist="38100" dir="2700000" algn="tl">
                  <a:srgbClr val="C0C0C0"/>
                </a:outerShdw>
              </a:effectLst>
            </a:endParaRPr>
          </a:p>
        </p:txBody>
      </p:sp>
      <p:sp>
        <p:nvSpPr>
          <p:cNvPr id="24" name="Line 15"/>
          <p:cNvSpPr>
            <a:spLocks noChangeShapeType="1"/>
          </p:cNvSpPr>
          <p:nvPr/>
        </p:nvSpPr>
        <p:spPr bwMode="auto">
          <a:xfrm>
            <a:off x="5723016" y="4055709"/>
            <a:ext cx="2118973" cy="0"/>
          </a:xfrm>
          <a:prstGeom prst="line">
            <a:avLst/>
          </a:prstGeom>
          <a:noFill/>
          <a:ln w="317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5" name="Line 16"/>
          <p:cNvSpPr>
            <a:spLocks noChangeShapeType="1"/>
          </p:cNvSpPr>
          <p:nvPr/>
        </p:nvSpPr>
        <p:spPr bwMode="auto">
          <a:xfrm>
            <a:off x="7804702" y="4166363"/>
            <a:ext cx="0" cy="1670697"/>
          </a:xfrm>
          <a:prstGeom prst="line">
            <a:avLst/>
          </a:prstGeom>
          <a:noFill/>
          <a:ln w="2857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26" name="Rectangle 17"/>
          <p:cNvSpPr>
            <a:spLocks noChangeArrowheads="1"/>
          </p:cNvSpPr>
          <p:nvPr/>
        </p:nvSpPr>
        <p:spPr bwMode="auto">
          <a:xfrm>
            <a:off x="7618709" y="5849579"/>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effectLst>
                  <a:outerShdw blurRad="38100" dist="38100" dir="2700000" algn="tl">
                    <a:srgbClr val="C0C0C0"/>
                  </a:outerShdw>
                </a:effectLst>
              </a:rPr>
              <a:t>nQ</a:t>
            </a:r>
            <a:r>
              <a:rPr lang="en-US" altLang="zh-CN" sz="2000" b="1" baseline="-25000" dirty="0">
                <a:effectLst>
                  <a:outerShdw blurRad="38100" dist="38100" dir="2700000" algn="tl">
                    <a:srgbClr val="C0C0C0"/>
                  </a:outerShdw>
                </a:effectLst>
              </a:rPr>
              <a:t>0</a:t>
            </a:r>
            <a:endParaRPr lang="en-US" altLang="zh-CN" sz="2000" b="1" dirty="0">
              <a:effectLst>
                <a:outerShdw blurRad="38100" dist="38100" dir="2700000" algn="tl">
                  <a:srgbClr val="C0C0C0"/>
                </a:outerShdw>
              </a:effectLst>
            </a:endParaRPr>
          </a:p>
        </p:txBody>
      </p:sp>
      <p:grpSp>
        <p:nvGrpSpPr>
          <p:cNvPr id="30" name="Group 42"/>
          <p:cNvGrpSpPr/>
          <p:nvPr/>
        </p:nvGrpSpPr>
        <p:grpSpPr bwMode="auto">
          <a:xfrm rot="2887672">
            <a:off x="7170935" y="2674243"/>
            <a:ext cx="2807798" cy="2945359"/>
            <a:chOff x="1728" y="828"/>
            <a:chExt cx="1501" cy="1380"/>
          </a:xfrm>
        </p:grpSpPr>
        <p:sp>
          <p:nvSpPr>
            <p:cNvPr id="31" name="Line 22"/>
            <p:cNvSpPr>
              <a:spLocks noChangeShapeType="1"/>
            </p:cNvSpPr>
            <p:nvPr/>
          </p:nvSpPr>
          <p:spPr bwMode="auto">
            <a:xfrm flipV="1">
              <a:off x="1728" y="960"/>
              <a:ext cx="1248" cy="1248"/>
            </a:xfrm>
            <a:prstGeom prst="line">
              <a:avLst/>
            </a:prstGeom>
            <a:noFill/>
            <a:ln w="38100">
              <a:solidFill>
                <a:srgbClr val="33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dirty="0"/>
            </a:p>
          </p:txBody>
        </p:sp>
        <p:sp>
          <p:nvSpPr>
            <p:cNvPr id="32" name="Rectangle 23"/>
            <p:cNvSpPr>
              <a:spLocks noChangeArrowheads="1"/>
            </p:cNvSpPr>
            <p:nvPr/>
          </p:nvSpPr>
          <p:spPr bwMode="auto">
            <a:xfrm rot="18712328">
              <a:off x="3036" y="802"/>
              <a:ext cx="168"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dirty="0">
                  <a:solidFill>
                    <a:srgbClr val="FF6600"/>
                  </a:solidFill>
                  <a:effectLst>
                    <a:outerShdw blurRad="38100" dist="38100" dir="2700000" algn="tl">
                      <a:srgbClr val="C0C0C0"/>
                    </a:outerShdw>
                  </a:effectLst>
                </a:rPr>
                <a:t>LS</a:t>
              </a:r>
              <a:r>
                <a:rPr lang="en-US" altLang="zh-CN" b="1" dirty="0">
                  <a:solidFill>
                    <a:srgbClr val="FF6600"/>
                  </a:solidFill>
                  <a:effectLst>
                    <a:outerShdw blurRad="38100" dist="38100" dir="2700000" algn="tl">
                      <a:srgbClr val="C0C0C0"/>
                    </a:outerShdw>
                  </a:effectLst>
                </a:rPr>
                <a:t>1</a:t>
              </a:r>
              <a:endParaRPr lang="en-US" altLang="zh-CN" sz="2800" b="1" dirty="0">
                <a:solidFill>
                  <a:srgbClr val="FF6600"/>
                </a:solidFill>
                <a:effectLst>
                  <a:outerShdw blurRad="38100" dist="38100" dir="2700000" algn="tl">
                    <a:srgbClr val="C0C0C0"/>
                  </a:outerShdw>
                </a:effectLst>
              </a:endParaRPr>
            </a:p>
          </p:txBody>
        </p:sp>
      </p:grpSp>
      <p:grpSp>
        <p:nvGrpSpPr>
          <p:cNvPr id="33" name="Group 46"/>
          <p:cNvGrpSpPr/>
          <p:nvPr/>
        </p:nvGrpSpPr>
        <p:grpSpPr bwMode="auto">
          <a:xfrm>
            <a:off x="5322285" y="3303802"/>
            <a:ext cx="3848950" cy="2863858"/>
            <a:chOff x="1222" y="1422"/>
            <a:chExt cx="1191" cy="1710"/>
          </a:xfrm>
        </p:grpSpPr>
        <p:sp>
          <p:nvSpPr>
            <p:cNvPr id="34" name="Rectangle 25"/>
            <p:cNvSpPr>
              <a:spLocks noChangeArrowheads="1"/>
            </p:cNvSpPr>
            <p:nvPr/>
          </p:nvSpPr>
          <p:spPr bwMode="auto">
            <a:xfrm>
              <a:off x="1222" y="1422"/>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effectLst>
                    <a:outerShdw blurRad="38100" dist="38100" dir="2700000" algn="tl">
                      <a:srgbClr val="C0C0C0"/>
                    </a:outerShdw>
                  </a:effectLst>
                </a:rPr>
                <a:t>P</a:t>
              </a:r>
              <a:r>
                <a:rPr lang="en-US" altLang="zh-CN" sz="2000" b="1" baseline="-25000" dirty="0">
                  <a:effectLst>
                    <a:outerShdw blurRad="38100" dist="38100" dir="2700000" algn="tl">
                      <a:srgbClr val="C0C0C0"/>
                    </a:outerShdw>
                  </a:effectLst>
                </a:rPr>
                <a:t>1</a:t>
              </a:r>
              <a:endParaRPr lang="en-US" altLang="zh-CN" sz="2000" b="1" dirty="0">
                <a:effectLst>
                  <a:outerShdw blurRad="38100" dist="38100" dir="2700000" algn="tl">
                    <a:srgbClr val="C0C0C0"/>
                  </a:outerShdw>
                </a:effectLst>
              </a:endParaRPr>
            </a:p>
          </p:txBody>
        </p:sp>
        <p:sp>
          <p:nvSpPr>
            <p:cNvPr id="35" name="Line 26"/>
            <p:cNvSpPr>
              <a:spLocks noChangeShapeType="1"/>
            </p:cNvSpPr>
            <p:nvPr/>
          </p:nvSpPr>
          <p:spPr bwMode="auto">
            <a:xfrm>
              <a:off x="1346" y="1536"/>
              <a:ext cx="1054" cy="0"/>
            </a:xfrm>
            <a:prstGeom prst="line">
              <a:avLst/>
            </a:prstGeom>
            <a:noFill/>
            <a:ln w="2857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dirty="0"/>
            </a:p>
          </p:txBody>
        </p:sp>
        <p:sp>
          <p:nvSpPr>
            <p:cNvPr id="36" name="Line 27"/>
            <p:cNvSpPr>
              <a:spLocks noChangeShapeType="1"/>
            </p:cNvSpPr>
            <p:nvPr/>
          </p:nvSpPr>
          <p:spPr bwMode="auto">
            <a:xfrm>
              <a:off x="2400" y="1536"/>
              <a:ext cx="0" cy="1392"/>
            </a:xfrm>
            <a:prstGeom prst="line">
              <a:avLst/>
            </a:prstGeom>
            <a:noFill/>
            <a:ln w="2857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mc:AlternateContent xmlns:mc="http://schemas.openxmlformats.org/markup-compatibility/2006" xmlns:a14="http://schemas.microsoft.com/office/drawing/2010/main">
          <mc:Choice Requires="a14">
            <p:sp>
              <p:nvSpPr>
                <p:cNvPr id="37" name="Rectangle 28"/>
                <p:cNvSpPr>
                  <a:spLocks noChangeArrowheads="1"/>
                </p:cNvSpPr>
                <p:nvPr/>
              </p:nvSpPr>
              <p:spPr bwMode="auto">
                <a:xfrm>
                  <a:off x="2221" y="2940"/>
                  <a:ext cx="192" cy="19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r>
                    <a:rPr lang="en-US" altLang="zh-CN" sz="2000" b="1" dirty="0">
                      <a:effectLst>
                        <a:outerShdw blurRad="38100" dist="38100" dir="2700000" algn="tl">
                          <a:srgbClr val="C0C0C0"/>
                        </a:outerShdw>
                      </a:effectLst>
                    </a:rPr>
                    <a:t>(n+</a:t>
                  </a:r>
                  <a14:m>
                    <m:oMath xmlns:m="http://schemas.openxmlformats.org/officeDocument/2006/math">
                      <m:sSub>
                        <m:sSubPr>
                          <m:ctrlPr>
                            <a:rPr lang="en-US" altLang="zh-CN" sz="2000" b="1" i="1">
                              <a:effectLst>
                                <a:outerShdw blurRad="38100" dist="38100" dir="2700000" algn="tl">
                                  <a:srgbClr val="C0C0C0"/>
                                </a:outerShdw>
                              </a:effectLst>
                              <a:latin typeface="Cambria Math" panose="02040503050406030204" pitchFamily="18" charset="0"/>
                            </a:rPr>
                          </m:ctrlPr>
                        </m:sSubPr>
                        <m:e>
                          <m:r>
                            <a:rPr lang="en-US" altLang="zh-CN" sz="2000" b="1" i="1">
                              <a:effectLst>
                                <a:outerShdw blurRad="38100" dist="38100" dir="2700000" algn="tl">
                                  <a:srgbClr val="C0C0C0"/>
                                </a:outerShdw>
                              </a:effectLst>
                              <a:latin typeface="Cambria Math" panose="02040503050406030204" pitchFamily="18" charset="0"/>
                            </a:rPr>
                            <m:t>𝑚</m:t>
                          </m:r>
                        </m:e>
                        <m:sub>
                          <m:r>
                            <a:rPr lang="en-US" altLang="zh-CN" sz="2000" b="1" i="0" smtClean="0">
                              <a:effectLst>
                                <a:outerShdw blurRad="38100" dist="38100" dir="2700000" algn="tl">
                                  <a:srgbClr val="C0C0C0"/>
                                </a:outerShdw>
                              </a:effectLst>
                              <a:latin typeface="Cambria Math" panose="02040503050406030204" pitchFamily="18" charset="0"/>
                            </a:rPr>
                            <m:t>𝟏</m:t>
                          </m:r>
                        </m:sub>
                      </m:sSub>
                    </m:oMath>
                  </a14:m>
                  <a:r>
                    <a:rPr lang="en-US" altLang="zh-CN" sz="2000" b="1" dirty="0">
                      <a:effectLst>
                        <a:outerShdw blurRad="38100" dist="38100" dir="2700000" algn="tl">
                          <a:srgbClr val="C0C0C0"/>
                        </a:outerShdw>
                      </a:effectLst>
                    </a:rPr>
                    <a:t>) Q</a:t>
                  </a:r>
                  <a:r>
                    <a:rPr lang="en-US" altLang="zh-CN" sz="2000" b="1" baseline="-25000" dirty="0">
                      <a:effectLst>
                        <a:outerShdw blurRad="38100" dist="38100" dir="2700000" algn="tl">
                          <a:srgbClr val="C0C0C0"/>
                        </a:outerShdw>
                      </a:effectLst>
                    </a:rPr>
                    <a:t>1</a:t>
                  </a:r>
                  <a:endParaRPr lang="en-US" altLang="zh-CN" sz="2000" b="1" dirty="0">
                    <a:effectLst>
                      <a:outerShdw blurRad="38100" dist="38100" dir="2700000" algn="tl">
                        <a:srgbClr val="C0C0C0"/>
                      </a:outerShdw>
                    </a:effectLst>
                  </a:endParaRPr>
                </a:p>
              </p:txBody>
            </p:sp>
          </mc:Choice>
          <mc:Fallback xmlns="">
            <p:sp>
              <p:nvSpPr>
                <p:cNvPr id="37" name="Rectangle 28"/>
                <p:cNvSpPr>
                  <a:spLocks noRot="1" noChangeAspect="1" noMove="1" noResize="1" noEditPoints="1" noAdjustHandles="1" noChangeArrowheads="1" noChangeShapeType="1" noTextEdit="1"/>
                </p:cNvSpPr>
                <p:nvPr/>
              </p:nvSpPr>
              <p:spPr bwMode="auto">
                <a:xfrm>
                  <a:off x="2221" y="2940"/>
                  <a:ext cx="192" cy="192"/>
                </a:xfrm>
                <a:prstGeom prst="rect">
                  <a:avLst/>
                </a:prstGeom>
                <a:blipFill rotWithShape="1">
                  <a:blip r:embed="rId2"/>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grpSp>
      <p:grpSp>
        <p:nvGrpSpPr>
          <p:cNvPr id="39" name="Group 45"/>
          <p:cNvGrpSpPr/>
          <p:nvPr/>
        </p:nvGrpSpPr>
        <p:grpSpPr bwMode="auto">
          <a:xfrm>
            <a:off x="5291656" y="4279745"/>
            <a:ext cx="1584773" cy="1910590"/>
            <a:chOff x="1249" y="1941"/>
            <a:chExt cx="1919" cy="1206"/>
          </a:xfrm>
        </p:grpSpPr>
        <p:sp>
          <p:nvSpPr>
            <p:cNvPr id="40" name="Rectangle 31"/>
            <p:cNvSpPr>
              <a:spLocks noChangeArrowheads="1"/>
            </p:cNvSpPr>
            <p:nvPr/>
          </p:nvSpPr>
          <p:spPr bwMode="auto">
            <a:xfrm>
              <a:off x="1249" y="1941"/>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000" b="1" dirty="0">
                  <a:effectLst>
                    <a:outerShdw blurRad="38100" dist="38100" dir="2700000" algn="tl">
                      <a:srgbClr val="C0C0C0"/>
                    </a:outerShdw>
                  </a:effectLst>
                </a:rPr>
                <a:t>P</a:t>
              </a:r>
              <a:r>
                <a:rPr lang="en-US" altLang="zh-CN" sz="2000" b="1" baseline="-25000" dirty="0">
                  <a:effectLst>
                    <a:outerShdw blurRad="38100" dist="38100" dir="2700000" algn="tl">
                      <a:srgbClr val="C0C0C0"/>
                    </a:outerShdw>
                  </a:effectLst>
                </a:rPr>
                <a:t>2</a:t>
              </a:r>
              <a:endParaRPr lang="en-US" altLang="zh-CN" sz="2000" b="1" dirty="0">
                <a:effectLst>
                  <a:outerShdw blurRad="38100" dist="38100" dir="2700000" algn="tl">
                    <a:srgbClr val="C0C0C0"/>
                  </a:outerShdw>
                </a:effectLst>
              </a:endParaRPr>
            </a:p>
          </p:txBody>
        </p:sp>
        <p:sp>
          <p:nvSpPr>
            <p:cNvPr id="41" name="Line 32"/>
            <p:cNvSpPr>
              <a:spLocks noChangeShapeType="1"/>
            </p:cNvSpPr>
            <p:nvPr/>
          </p:nvSpPr>
          <p:spPr bwMode="auto">
            <a:xfrm>
              <a:off x="1768" y="2064"/>
              <a:ext cx="1400" cy="0"/>
            </a:xfrm>
            <a:prstGeom prst="line">
              <a:avLst/>
            </a:prstGeom>
            <a:noFill/>
            <a:ln w="349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dirty="0"/>
            </a:p>
          </p:txBody>
        </p:sp>
        <p:sp>
          <p:nvSpPr>
            <p:cNvPr id="42" name="Line 33"/>
            <p:cNvSpPr>
              <a:spLocks noChangeShapeType="1"/>
            </p:cNvSpPr>
            <p:nvPr/>
          </p:nvSpPr>
          <p:spPr bwMode="auto">
            <a:xfrm>
              <a:off x="3168" y="2112"/>
              <a:ext cx="0" cy="812"/>
            </a:xfrm>
            <a:prstGeom prst="line">
              <a:avLst/>
            </a:prstGeom>
            <a:noFill/>
            <a:ln w="2857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mc:AlternateContent xmlns:mc="http://schemas.openxmlformats.org/markup-compatibility/2006" xmlns:a14="http://schemas.microsoft.com/office/drawing/2010/main">
          <mc:Choice Requires="a14">
            <p:sp>
              <p:nvSpPr>
                <p:cNvPr id="43" name="Rectangle 34"/>
                <p:cNvSpPr>
                  <a:spLocks noChangeArrowheads="1"/>
                </p:cNvSpPr>
                <p:nvPr/>
              </p:nvSpPr>
              <p:spPr bwMode="auto">
                <a:xfrm>
                  <a:off x="2453" y="2955"/>
                  <a:ext cx="192" cy="19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none" lIns="90000" tIns="46800" rIns="90000" bIns="46800" anchor="ctr"/>
                <a:lstStyle/>
                <a:p>
                  <a:r>
                    <a:rPr lang="en-US" altLang="zh-CN" sz="2000" b="1" dirty="0">
                      <a:solidFill>
                        <a:schemeClr val="tx1"/>
                      </a:solidFill>
                      <a:effectLst>
                        <a:outerShdw blurRad="38100" dist="38100" dir="2700000" algn="tl">
                          <a:srgbClr val="C0C0C0"/>
                        </a:outerShdw>
                      </a:effectLst>
                    </a:rPr>
                    <a:t>(n-</a:t>
                  </a:r>
                  <a14:m>
                    <m:oMath xmlns:m="http://schemas.openxmlformats.org/officeDocument/2006/math">
                      <m:sSub>
                        <m:sSubPr>
                          <m:ctrlPr>
                            <a:rPr lang="en-US" altLang="zh-CN" sz="2000" b="1" i="1" smtClean="0">
                              <a:solidFill>
                                <a:schemeClr val="tx1"/>
                              </a:solidFill>
                              <a:effectLst>
                                <a:outerShdw blurRad="38100" dist="38100" dir="2700000" algn="tl">
                                  <a:srgbClr val="C0C0C0"/>
                                </a:outerShdw>
                              </a:effectLst>
                              <a:latin typeface="Cambria Math" panose="02040503050406030204" pitchFamily="18" charset="0"/>
                            </a:rPr>
                          </m:ctrlPr>
                        </m:sSubPr>
                        <m:e>
                          <m:r>
                            <a:rPr lang="en-US" altLang="zh-CN" sz="2000" b="1" i="1" smtClean="0">
                              <a:solidFill>
                                <a:schemeClr val="tx1"/>
                              </a:solidFill>
                              <a:effectLst>
                                <a:outerShdw blurRad="38100" dist="38100" dir="2700000" algn="tl">
                                  <a:srgbClr val="C0C0C0"/>
                                </a:outerShdw>
                              </a:effectLst>
                              <a:latin typeface="Cambria Math" panose="02040503050406030204" pitchFamily="18" charset="0"/>
                            </a:rPr>
                            <m:t>𝑚</m:t>
                          </m:r>
                        </m:e>
                        <m:sub>
                          <m:r>
                            <a:rPr lang="en-US" altLang="zh-CN" sz="2000" b="1" i="0" smtClean="0">
                              <a:solidFill>
                                <a:schemeClr val="tx1"/>
                              </a:solidFill>
                              <a:effectLst>
                                <a:outerShdw blurRad="38100" dist="38100" dir="2700000" algn="tl">
                                  <a:srgbClr val="C0C0C0"/>
                                </a:outerShdw>
                              </a:effectLst>
                              <a:latin typeface="Cambria Math" panose="02040503050406030204" pitchFamily="18" charset="0"/>
                            </a:rPr>
                            <m:t>2</m:t>
                          </m:r>
                        </m:sub>
                      </m:sSub>
                    </m:oMath>
                  </a14:m>
                  <a:r>
                    <a:rPr lang="en-US" altLang="zh-CN" sz="2000" b="1" dirty="0">
                      <a:solidFill>
                        <a:schemeClr val="tx1"/>
                      </a:solidFill>
                      <a:effectLst>
                        <a:outerShdw blurRad="38100" dist="38100" dir="2700000" algn="tl">
                          <a:srgbClr val="C0C0C0"/>
                        </a:outerShdw>
                      </a:effectLst>
                    </a:rPr>
                    <a:t>)Q</a:t>
                  </a:r>
                  <a:r>
                    <a:rPr lang="en-US" altLang="zh-CN" sz="2000" b="1" baseline="-25000" dirty="0">
                      <a:solidFill>
                        <a:schemeClr val="tx1"/>
                      </a:solidFill>
                      <a:effectLst>
                        <a:outerShdw blurRad="38100" dist="38100" dir="2700000" algn="tl">
                          <a:srgbClr val="C0C0C0"/>
                        </a:outerShdw>
                      </a:effectLst>
                    </a:rPr>
                    <a:t>2</a:t>
                  </a:r>
                  <a:endParaRPr lang="en-US" altLang="zh-CN" sz="2000" b="1" dirty="0">
                    <a:solidFill>
                      <a:schemeClr val="tx1"/>
                    </a:solidFill>
                    <a:effectLst>
                      <a:outerShdw blurRad="38100" dist="38100" dir="2700000" algn="tl">
                        <a:srgbClr val="C0C0C0"/>
                      </a:outerShdw>
                    </a:effectLst>
                  </a:endParaRPr>
                </a:p>
              </p:txBody>
            </p:sp>
          </mc:Choice>
          <mc:Fallback xmlns="">
            <p:sp>
              <p:nvSpPr>
                <p:cNvPr id="43" name="Rectangle 34"/>
                <p:cNvSpPr>
                  <a:spLocks noRot="1" noChangeAspect="1" noMove="1" noResize="1" noEditPoints="1" noAdjustHandles="1" noChangeArrowheads="1" noChangeShapeType="1" noTextEdit="1"/>
                </p:cNvSpPr>
                <p:nvPr/>
              </p:nvSpPr>
              <p:spPr bwMode="auto">
                <a:xfrm>
                  <a:off x="2453" y="2955"/>
                  <a:ext cx="192" cy="192"/>
                </a:xfrm>
                <a:prstGeom prst="rect">
                  <a:avLst/>
                </a:prstGeom>
                <a:blipFill rotWithShape="1">
                  <a:blip r:embed="rId3"/>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grpSp>
      <p:sp>
        <p:nvSpPr>
          <p:cNvPr id="46" name="Line 37"/>
          <p:cNvSpPr>
            <a:spLocks noChangeShapeType="1"/>
          </p:cNvSpPr>
          <p:nvPr/>
        </p:nvSpPr>
        <p:spPr bwMode="auto">
          <a:xfrm flipH="1" flipV="1">
            <a:off x="5695753" y="2835375"/>
            <a:ext cx="12637" cy="3026437"/>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dirty="0"/>
          </a:p>
        </p:txBody>
      </p:sp>
      <p:sp>
        <p:nvSpPr>
          <p:cNvPr id="47" name="Line 38"/>
          <p:cNvSpPr>
            <a:spLocks noChangeShapeType="1"/>
          </p:cNvSpPr>
          <p:nvPr/>
        </p:nvSpPr>
        <p:spPr bwMode="auto">
          <a:xfrm>
            <a:off x="5708390" y="5842763"/>
            <a:ext cx="482157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endParaRPr lang="zh-CN" altLang="en-US"/>
          </a:p>
        </p:txBody>
      </p:sp>
      <p:sp>
        <p:nvSpPr>
          <p:cNvPr id="48" name="Rectangle 39"/>
          <p:cNvSpPr>
            <a:spLocks noChangeArrowheads="1"/>
          </p:cNvSpPr>
          <p:nvPr/>
        </p:nvSpPr>
        <p:spPr bwMode="auto">
          <a:xfrm>
            <a:off x="5307700" y="2753728"/>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dirty="0">
                <a:effectLst>
                  <a:outerShdw blurRad="38100" dist="38100" dir="2700000" algn="tl">
                    <a:srgbClr val="C0C0C0"/>
                  </a:outerShdw>
                </a:effectLst>
              </a:rPr>
              <a:t>P</a:t>
            </a:r>
          </a:p>
        </p:txBody>
      </p:sp>
      <p:sp>
        <p:nvSpPr>
          <p:cNvPr id="49" name="Rectangle 40"/>
          <p:cNvSpPr>
            <a:spLocks noChangeArrowheads="1"/>
          </p:cNvSpPr>
          <p:nvPr/>
        </p:nvSpPr>
        <p:spPr bwMode="auto">
          <a:xfrm>
            <a:off x="5327390" y="5766563"/>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a:effectLst>
                  <a:outerShdw blurRad="38100" dist="38100" dir="2700000" algn="tl">
                    <a:srgbClr val="C0C0C0"/>
                  </a:outerShdw>
                </a:effectLst>
              </a:rPr>
              <a:t>O</a:t>
            </a:r>
          </a:p>
        </p:txBody>
      </p:sp>
      <p:sp>
        <p:nvSpPr>
          <p:cNvPr id="50" name="Rectangle 41"/>
          <p:cNvSpPr>
            <a:spLocks noChangeArrowheads="1"/>
          </p:cNvSpPr>
          <p:nvPr/>
        </p:nvSpPr>
        <p:spPr bwMode="auto">
          <a:xfrm>
            <a:off x="10118974" y="5940013"/>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r>
              <a:rPr lang="en-US" altLang="zh-CN" sz="2800" b="1" dirty="0">
                <a:effectLst>
                  <a:outerShdw blurRad="38100" dist="38100" dir="2700000" algn="tl">
                    <a:srgbClr val="C0C0C0"/>
                  </a:outerShdw>
                </a:effectLst>
              </a:rPr>
              <a:t>Q</a:t>
            </a:r>
          </a:p>
        </p:txBody>
      </p:sp>
      <p:sp>
        <p:nvSpPr>
          <p:cNvPr id="52" name="文本框 51"/>
          <p:cNvSpPr txBox="1"/>
          <p:nvPr/>
        </p:nvSpPr>
        <p:spPr>
          <a:xfrm>
            <a:off x="6404679" y="6405557"/>
            <a:ext cx="342900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完全竞争市场的长期供给曲线</a:t>
            </a:r>
          </a:p>
        </p:txBody>
      </p:sp>
      <p:sp>
        <p:nvSpPr>
          <p:cNvPr id="38" name="Rectangle 2" descr="10%"/>
          <p:cNvSpPr>
            <a:spLocks noChangeArrowheads="1"/>
          </p:cNvSpPr>
          <p:nvPr/>
        </p:nvSpPr>
        <p:spPr bwMode="auto">
          <a:xfrm rot="5400000">
            <a:off x="1055084" y="2488618"/>
            <a:ext cx="3602447" cy="3909942"/>
          </a:xfrm>
          <a:prstGeom prst="rect">
            <a:avLst/>
          </a:prstGeom>
          <a:pattFill prst="dotDmnd">
            <a:fgClr>
              <a:srgbClr val="FFCC66"/>
            </a:fgClr>
            <a:bgClr>
              <a:srgbClr val="FFFFFF"/>
            </a:bgClr>
          </a:pattFill>
          <a:ln w="9525">
            <a:solidFill>
              <a:schemeClr val="accent5"/>
            </a:solidFill>
            <a:miter lim="800000"/>
          </a:ln>
          <a:effectLst/>
        </p:spPr>
        <p:txBody>
          <a:bodyPr wrap="none" lIns="90000" tIns="46800" rIns="90000" bIns="46800" anchor="ctr"/>
          <a:lstStyle/>
          <a:p>
            <a:endParaRPr lang="zh-CN" altLang="en-US"/>
          </a:p>
        </p:txBody>
      </p:sp>
      <p:sp>
        <p:nvSpPr>
          <p:cNvPr id="3" name="文本框 2"/>
          <p:cNvSpPr txBox="1"/>
          <p:nvPr/>
        </p:nvSpPr>
        <p:spPr>
          <a:xfrm>
            <a:off x="690835" y="3055931"/>
            <a:ext cx="4130420" cy="258532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产品价格上升导致相应的要素价格</a:t>
            </a:r>
            <a:r>
              <a:rPr lang="zh-CN" altLang="en-US" b="1" dirty="0">
                <a:solidFill>
                  <a:srgbClr val="FF0000"/>
                </a:solidFill>
                <a:latin typeface="微软雅黑" panose="020B0503020204020204" pitchFamily="34" charset="-122"/>
                <a:ea typeface="微软雅黑" panose="020B0503020204020204" pitchFamily="34" charset="-122"/>
              </a:rPr>
              <a:t>上升</a:t>
            </a:r>
            <a:r>
              <a:rPr lang="zh-CN" altLang="en-US" dirty="0">
                <a:latin typeface="微软雅黑" panose="020B0503020204020204" pitchFamily="34" charset="-122"/>
                <a:ea typeface="微软雅黑" panose="020B0503020204020204" pitchFamily="34" charset="-122"/>
              </a:rPr>
              <a:t>，长期供给曲线向右上方倾斜。</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产品价格</a:t>
            </a:r>
            <a:r>
              <a:rPr lang="zh-CN" altLang="en-US" b="1" dirty="0">
                <a:solidFill>
                  <a:srgbClr val="FF0000"/>
                </a:solidFill>
                <a:latin typeface="微软雅黑" panose="020B0503020204020204" pitchFamily="34" charset="-122"/>
                <a:ea typeface="微软雅黑" panose="020B0503020204020204" pitchFamily="34" charset="-122"/>
              </a:rPr>
              <a:t>上升</a:t>
            </a:r>
            <a:r>
              <a:rPr lang="zh-CN" altLang="en-US" dirty="0">
                <a:latin typeface="微软雅黑" panose="020B0503020204020204" pitchFamily="34" charset="-122"/>
                <a:ea typeface="微软雅黑" panose="020B0503020204020204" pitchFamily="34" charset="-122"/>
              </a:rPr>
              <a:t>导致相应的要素价格</a:t>
            </a:r>
            <a:r>
              <a:rPr lang="zh-CN" altLang="en-US" b="1" dirty="0">
                <a:solidFill>
                  <a:srgbClr val="00B050"/>
                </a:solidFill>
                <a:latin typeface="微软雅黑" panose="020B0503020204020204" pitchFamily="34" charset="-122"/>
                <a:ea typeface="微软雅黑" panose="020B0503020204020204" pitchFamily="34" charset="-122"/>
              </a:rPr>
              <a:t>下降</a:t>
            </a:r>
            <a:r>
              <a:rPr lang="zh-CN" altLang="en-US" dirty="0">
                <a:latin typeface="微软雅黑" panose="020B0503020204020204" pitchFamily="34" charset="-122"/>
                <a:ea typeface="微软雅黑" panose="020B0503020204020204" pitchFamily="34" charset="-122"/>
              </a:rPr>
              <a:t>，长期供给曲线向右下方倾斜。</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产品价格上升</a:t>
            </a:r>
            <a:r>
              <a:rPr lang="zh-CN" altLang="en-US" b="1" dirty="0">
                <a:solidFill>
                  <a:srgbClr val="0070C0"/>
                </a:solidFill>
                <a:latin typeface="微软雅黑" panose="020B0503020204020204" pitchFamily="34" charset="-122"/>
                <a:ea typeface="微软雅黑" panose="020B0503020204020204" pitchFamily="34" charset="-122"/>
              </a:rPr>
              <a:t>没有引起</a:t>
            </a:r>
            <a:r>
              <a:rPr lang="zh-CN" altLang="en-US" dirty="0">
                <a:latin typeface="微软雅黑" panose="020B0503020204020204" pitchFamily="34" charset="-122"/>
                <a:ea typeface="微软雅黑" panose="020B0503020204020204" pitchFamily="34" charset="-122"/>
              </a:rPr>
              <a:t>相应的要素价格</a:t>
            </a:r>
            <a:r>
              <a:rPr lang="zh-CN" altLang="en-US" b="1" dirty="0">
                <a:solidFill>
                  <a:srgbClr val="0070C0"/>
                </a:solidFill>
                <a:latin typeface="微软雅黑" panose="020B0503020204020204" pitchFamily="34" charset="-122"/>
                <a:ea typeface="微软雅黑" panose="020B0503020204020204" pitchFamily="34" charset="-122"/>
              </a:rPr>
              <a:t>变化</a:t>
            </a:r>
            <a:r>
              <a:rPr lang="zh-CN" altLang="en-US" dirty="0">
                <a:latin typeface="微软雅黑" panose="020B0503020204020204" pitchFamily="34" charset="-122"/>
                <a:ea typeface="微软雅黑" panose="020B0503020204020204" pitchFamily="34" charset="-122"/>
              </a:rPr>
              <a:t>，长期供给曲线水平。</a:t>
            </a:r>
          </a:p>
        </p:txBody>
      </p:sp>
      <p:sp>
        <p:nvSpPr>
          <p:cNvPr id="45" name="矩形 44"/>
          <p:cNvSpPr/>
          <p:nvPr/>
        </p:nvSpPr>
        <p:spPr>
          <a:xfrm>
            <a:off x="916459" y="1132810"/>
            <a:ext cx="9910413" cy="1477328"/>
          </a:xfrm>
          <a:prstGeom prst="rect">
            <a:avLst/>
          </a:prstGeom>
        </p:spPr>
        <p:txBody>
          <a:bodyPr wrap="square">
            <a:spAutoFit/>
          </a:bodyPr>
          <a:lstStyle/>
          <a:p>
            <a:pPr indent="457200" algn="just">
              <a:lnSpc>
                <a:spcPct val="150000"/>
              </a:lnSpc>
            </a:pPr>
            <a:r>
              <a:rPr lang="zh-CN" altLang="zh-CN" sz="2000" dirty="0">
                <a:latin typeface="微软雅黑" panose="020B0503020204020204" pitchFamily="34" charset="-122"/>
                <a:ea typeface="微软雅黑" panose="020B0503020204020204" pitchFamily="34" charset="-122"/>
              </a:rPr>
              <a:t>完全竞争企业的长期均衡条件是价格等于长期边际成本，且等于长期平均成本。根据长期边际成本和长期平均成本的关系，该条件又意味着，价格总是等于长期平均成本曲线的最低点。</a:t>
            </a:r>
            <a:endParaRPr lang="zh-CN" altLang="en-US" sz="2000"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E4402FC-85C3-B426-D7B3-484DA359FEC4}"/>
              </a:ext>
            </a:extLst>
          </p:cNvPr>
          <p:cNvSpPr txBox="1"/>
          <p:nvPr/>
        </p:nvSpPr>
        <p:spPr>
          <a:xfrm>
            <a:off x="8994588" y="3122538"/>
            <a:ext cx="236407" cy="369332"/>
          </a:xfrm>
          <a:prstGeom prst="rect">
            <a:avLst/>
          </a:prstGeom>
          <a:noFill/>
        </p:spPr>
        <p:txBody>
          <a:bodyPr wrap="square" rtlCol="0">
            <a:spAutoFit/>
          </a:bodyPr>
          <a:lstStyle/>
          <a:p>
            <a:r>
              <a:rPr lang="en-US" altLang="zh-CN" dirty="0"/>
              <a:t>B</a:t>
            </a:r>
            <a:endParaRPr lang="zh-CN" altLang="en-US" dirty="0"/>
          </a:p>
        </p:txBody>
      </p:sp>
      <p:sp>
        <p:nvSpPr>
          <p:cNvPr id="7" name="文本框 6">
            <a:extLst>
              <a:ext uri="{FF2B5EF4-FFF2-40B4-BE49-F238E27FC236}">
                <a16:creationId xmlns:a16="http://schemas.microsoft.com/office/drawing/2014/main" id="{752EDDED-D994-DADE-620D-B9A845FE66A5}"/>
              </a:ext>
            </a:extLst>
          </p:cNvPr>
          <p:cNvSpPr txBox="1"/>
          <p:nvPr/>
        </p:nvSpPr>
        <p:spPr>
          <a:xfrm>
            <a:off x="7652906" y="3707318"/>
            <a:ext cx="236407" cy="369332"/>
          </a:xfrm>
          <a:prstGeom prst="rect">
            <a:avLst/>
          </a:prstGeom>
          <a:noFill/>
        </p:spPr>
        <p:txBody>
          <a:bodyPr wrap="square" rtlCol="0">
            <a:spAutoFit/>
          </a:bodyPr>
          <a:lstStyle/>
          <a:p>
            <a:r>
              <a:rPr lang="en-US" altLang="zh-CN" dirty="0"/>
              <a:t>A</a:t>
            </a:r>
            <a:endParaRPr lang="zh-CN" altLang="en-US" dirty="0"/>
          </a:p>
        </p:txBody>
      </p:sp>
      <p:sp>
        <p:nvSpPr>
          <p:cNvPr id="8" name="文本框 7">
            <a:extLst>
              <a:ext uri="{FF2B5EF4-FFF2-40B4-BE49-F238E27FC236}">
                <a16:creationId xmlns:a16="http://schemas.microsoft.com/office/drawing/2014/main" id="{8A713B4F-65C1-6164-0602-CA8B2A083707}"/>
              </a:ext>
            </a:extLst>
          </p:cNvPr>
          <p:cNvSpPr txBox="1"/>
          <p:nvPr/>
        </p:nvSpPr>
        <p:spPr>
          <a:xfrm>
            <a:off x="6681160" y="4118514"/>
            <a:ext cx="236407" cy="369332"/>
          </a:xfrm>
          <a:prstGeom prst="rect">
            <a:avLst/>
          </a:prstGeom>
          <a:noFill/>
        </p:spPr>
        <p:txBody>
          <a:bodyPr wrap="square" rtlCol="0">
            <a:spAutoFit/>
          </a:bodyPr>
          <a:lstStyle/>
          <a:p>
            <a:r>
              <a:rPr lang="en-US" altLang="zh-CN" dirty="0"/>
              <a:t>C</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strips(downLef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p:stCondLst>
                              <p:cond delay="500"/>
                            </p:stCondLst>
                            <p:childTnLst>
                              <p:par>
                                <p:cTn id="14" presetID="18" presetClass="entr" presetSubtype="12" fill="hold"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strips(down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6" name="直接连接符 5"/>
          <p:cNvCxnSpPr/>
          <p:nvPr/>
        </p:nvCxnSpPr>
        <p:spPr>
          <a:xfrm>
            <a:off x="687424" y="1073680"/>
            <a:ext cx="10214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AutoShape 65">
            <a:hlinkClick r:id="" action="ppaction://noaction" highlightClick="1"/>
            <a:hlinkHover r:id="" action="ppaction://noaction"/>
          </p:cNvPr>
          <p:cNvSpPr>
            <a:spLocks noChangeArrowheads="1"/>
          </p:cNvSpPr>
          <p:nvPr/>
        </p:nvSpPr>
        <p:spPr bwMode="auto">
          <a:xfrm>
            <a:off x="9643119" y="3408919"/>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5" name="AutoShape 66">
            <a:hlinkClick r:id="" action="ppaction://noaction" highlightClick="1"/>
            <a:hlinkHover r:id="" action="ppaction://noaction"/>
          </p:cNvPr>
          <p:cNvSpPr>
            <a:spLocks noChangeArrowheads="1"/>
          </p:cNvSpPr>
          <p:nvPr/>
        </p:nvSpPr>
        <p:spPr bwMode="auto">
          <a:xfrm>
            <a:off x="9723123" y="2937400"/>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0" name="文本框 29"/>
          <p:cNvSpPr txBox="1"/>
          <p:nvPr/>
        </p:nvSpPr>
        <p:spPr>
          <a:xfrm>
            <a:off x="1592696" y="432243"/>
            <a:ext cx="6003857" cy="584775"/>
          </a:xfrm>
          <a:prstGeom prst="rect">
            <a:avLst/>
          </a:prstGeom>
          <a:noFill/>
          <a:scene3d>
            <a:camera prst="orthographicFront"/>
            <a:lightRig rig="threePt" dir="t"/>
          </a:scene3d>
          <a:sp3d>
            <a:bevelT/>
          </a:sp3d>
        </p:spPr>
        <p:txBody>
          <a:bodyPr wrap="square" rtlCol="0">
            <a:spAutoFit/>
          </a:bodyPr>
          <a:lstStyle/>
          <a:p>
            <a:pPr lvl="0"/>
            <a:r>
              <a:rPr lang="zh-CN" altLang="en-US" sz="3200" dirty="0">
                <a:solidFill>
                  <a:srgbClr val="002060"/>
                </a:solidFill>
                <a:latin typeface="华文行楷" panose="02010800040101010101" pitchFamily="2" charset="-122"/>
                <a:ea typeface="华文行楷" panose="02010800040101010101" pitchFamily="2" charset="-122"/>
              </a:rPr>
              <a:t>第一节  企业面临两大约束</a:t>
            </a:r>
            <a:endParaRPr kumimoji="0" lang="zh-CN" altLang="en-US" sz="3200" b="0" i="0" u="none" strike="noStrike" kern="1200" cap="none" spc="0" normalizeH="0" baseline="0" noProof="0" dirty="0">
              <a:ln>
                <a:noFill/>
              </a:ln>
              <a:solidFill>
                <a:srgbClr val="002060"/>
              </a:solidFill>
              <a:effectLst/>
              <a:uLnTx/>
              <a:uFillTx/>
              <a:latin typeface="华文行楷" panose="02010800040101010101" pitchFamily="2" charset="-122"/>
              <a:ea typeface="华文行楷" panose="02010800040101010101" pitchFamily="2" charset="-122"/>
              <a:cs typeface="+mn-cs"/>
            </a:endParaRPr>
          </a:p>
        </p:txBody>
      </p:sp>
      <p:sp>
        <p:nvSpPr>
          <p:cNvPr id="20" name="AutoShape 65">
            <a:hlinkClick r:id="" action="ppaction://noaction" highlightClick="1"/>
            <a:hlinkHover r:id="" action="ppaction://noaction"/>
          </p:cNvPr>
          <p:cNvSpPr>
            <a:spLocks noChangeArrowheads="1"/>
          </p:cNvSpPr>
          <p:nvPr/>
        </p:nvSpPr>
        <p:spPr bwMode="auto">
          <a:xfrm>
            <a:off x="9685023" y="3393044"/>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 name="AutoShape 65">
            <a:hlinkClick r:id="" action="ppaction://noaction" highlightClick="1"/>
            <a:hlinkHover r:id="" action="ppaction://noaction"/>
          </p:cNvPr>
          <p:cNvSpPr>
            <a:spLocks noChangeArrowheads="1"/>
          </p:cNvSpPr>
          <p:nvPr/>
        </p:nvSpPr>
        <p:spPr bwMode="auto">
          <a:xfrm>
            <a:off x="9730746" y="3422100"/>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 name="矩形 1"/>
          <p:cNvSpPr/>
          <p:nvPr/>
        </p:nvSpPr>
        <p:spPr>
          <a:xfrm>
            <a:off x="1210810" y="2120444"/>
            <a:ext cx="10131105" cy="3576364"/>
          </a:xfrm>
          <a:prstGeom prst="rect">
            <a:avLst/>
          </a:prstGeom>
        </p:spPr>
        <p:txBody>
          <a:bodyPr wrap="square">
            <a:spAutoFit/>
          </a:bodyPr>
          <a:lstStyle/>
          <a:p>
            <a:pPr marL="228600" lvl="0" indent="-228600">
              <a:lnSpc>
                <a:spcPct val="90000"/>
              </a:lnSpc>
              <a:spcBef>
                <a:spcPts val="1000"/>
              </a:spcBef>
              <a:buFont typeface="Wingdings" panose="05000000000000000000" pitchFamily="2" charset="2"/>
              <a:buChar char="Ø"/>
            </a:pPr>
            <a:r>
              <a:rPr lang="zh-CN" altLang="en-US" sz="2800" dirty="0">
                <a:solidFill>
                  <a:srgbClr val="C00000"/>
                </a:solidFill>
              </a:rPr>
              <a:t>技术约束：</a:t>
            </a:r>
            <a:r>
              <a:rPr lang="zh-CN" altLang="en-US" sz="2800" dirty="0">
                <a:solidFill>
                  <a:prstClr val="black"/>
                </a:solidFill>
              </a:rPr>
              <a:t>用生产函数或成本函数加以概括</a:t>
            </a:r>
            <a:endParaRPr lang="en-US" altLang="zh-CN" sz="2800" dirty="0">
              <a:solidFill>
                <a:prstClr val="black"/>
              </a:solidFill>
            </a:endParaRPr>
          </a:p>
          <a:p>
            <a:pPr marL="228600" lvl="0" indent="-228600">
              <a:lnSpc>
                <a:spcPct val="90000"/>
              </a:lnSpc>
              <a:spcBef>
                <a:spcPts val="1000"/>
              </a:spcBef>
              <a:buFont typeface="Wingdings" panose="05000000000000000000" pitchFamily="2" charset="2"/>
              <a:buChar char="Ø"/>
            </a:pPr>
            <a:endParaRPr lang="en-US" altLang="zh-CN" sz="2800" dirty="0">
              <a:solidFill>
                <a:prstClr val="black"/>
              </a:solidFill>
            </a:endParaRPr>
          </a:p>
          <a:p>
            <a:pPr marL="228600" lvl="0" indent="-228600">
              <a:lnSpc>
                <a:spcPct val="90000"/>
              </a:lnSpc>
              <a:spcBef>
                <a:spcPts val="1000"/>
              </a:spcBef>
              <a:buFont typeface="Wingdings" panose="05000000000000000000" pitchFamily="2" charset="2"/>
              <a:buChar char="Ø"/>
            </a:pPr>
            <a:r>
              <a:rPr lang="zh-CN" altLang="en-US" sz="2800" dirty="0">
                <a:solidFill>
                  <a:srgbClr val="C00000"/>
                </a:solidFill>
              </a:rPr>
              <a:t>市场约束：</a:t>
            </a:r>
            <a:r>
              <a:rPr lang="zh-CN" altLang="en-US" sz="2800" dirty="0">
                <a:solidFill>
                  <a:prstClr val="black"/>
                </a:solidFill>
              </a:rPr>
              <a:t>用市场结构或需求曲线加以概括</a:t>
            </a:r>
            <a:endParaRPr lang="en-US" altLang="zh-CN" sz="2800" dirty="0">
              <a:solidFill>
                <a:prstClr val="black"/>
              </a:solidFill>
            </a:endParaRPr>
          </a:p>
          <a:p>
            <a:pPr marL="228600" lvl="0" indent="-228600">
              <a:lnSpc>
                <a:spcPct val="90000"/>
              </a:lnSpc>
              <a:spcBef>
                <a:spcPts val="1000"/>
              </a:spcBef>
              <a:buFont typeface="Arial" panose="020B0604020202020204" pitchFamily="34" charset="0"/>
              <a:buChar char="•"/>
            </a:pPr>
            <a:endParaRPr lang="en-US" altLang="zh-CN" sz="2800" dirty="0">
              <a:solidFill>
                <a:prstClr val="black"/>
              </a:solidFill>
            </a:endParaRPr>
          </a:p>
          <a:p>
            <a:pPr marL="228600" lvl="0" indent="-228600">
              <a:lnSpc>
                <a:spcPct val="90000"/>
              </a:lnSpc>
              <a:spcBef>
                <a:spcPts val="1000"/>
              </a:spcBef>
              <a:buFont typeface="Arial" panose="020B0604020202020204" pitchFamily="34" charset="0"/>
              <a:buChar char="•"/>
            </a:pPr>
            <a:endParaRPr lang="en-US" altLang="zh-CN" sz="2800" dirty="0">
              <a:solidFill>
                <a:prstClr val="black"/>
              </a:solidFill>
            </a:endParaRPr>
          </a:p>
          <a:p>
            <a:pPr marL="228600" lvl="0" indent="-228600">
              <a:lnSpc>
                <a:spcPct val="90000"/>
              </a:lnSpc>
              <a:spcBef>
                <a:spcPts val="1000"/>
              </a:spcBef>
              <a:buFont typeface="Arial" panose="020B0604020202020204" pitchFamily="34" charset="0"/>
              <a:buChar char="•"/>
            </a:pPr>
            <a:endParaRPr lang="en-US" altLang="zh-CN" sz="2800" dirty="0">
              <a:solidFill>
                <a:prstClr val="black"/>
              </a:solidFill>
            </a:endParaRPr>
          </a:p>
          <a:p>
            <a:pPr marL="228600" lvl="0" indent="-228600">
              <a:lnSpc>
                <a:spcPct val="90000"/>
              </a:lnSpc>
              <a:spcBef>
                <a:spcPts val="1000"/>
              </a:spcBef>
              <a:buFont typeface="Arial" panose="020B0604020202020204" pitchFamily="34" charset="0"/>
              <a:buChar char="•"/>
            </a:pPr>
            <a:r>
              <a:rPr lang="zh-CN" altLang="en-US" sz="2800" dirty="0">
                <a:solidFill>
                  <a:srgbClr val="7030A0"/>
                </a:solidFill>
              </a:rPr>
              <a:t>市场结构类型：</a:t>
            </a:r>
            <a:r>
              <a:rPr lang="zh-CN" altLang="en-US" sz="2800" dirty="0">
                <a:solidFill>
                  <a:prstClr val="black"/>
                </a:solidFill>
              </a:rPr>
              <a:t>完全竞争、完全垄断、寡头垄断、垄断竞争</a:t>
            </a:r>
            <a:endParaRPr lang="en-US" altLang="zh-CN" sz="2800" dirty="0">
              <a:solidFill>
                <a:prstClr val="black"/>
              </a:solidFill>
            </a:endParaRPr>
          </a:p>
        </p:txBody>
      </p:sp>
    </p:spTree>
    <p:extLst>
      <p:ext uri="{BB962C8B-B14F-4D97-AF65-F5344CB8AC3E}">
        <p14:creationId xmlns:p14="http://schemas.microsoft.com/office/powerpoint/2010/main" val="3859899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D33731F-629E-78DA-59E3-04322CF2CAA7}"/>
              </a:ext>
            </a:extLst>
          </p:cNvPr>
          <p:cNvSpPr>
            <a:spLocks noGrp="1"/>
          </p:cNvSpPr>
          <p:nvPr>
            <p:ph type="dt" sz="quarter" idx="10"/>
          </p:nvPr>
        </p:nvSpPr>
        <p:spPr/>
        <p:txBody>
          <a:bodyPr/>
          <a:lstStyle/>
          <a:p>
            <a:pPr>
              <a:defRPr/>
            </a:pPr>
            <a:fld id="{4739EDBB-8AEE-8343-BF64-EAAB599EFF04}" type="datetime1">
              <a:rPr lang="zh-CN" altLang="en-US" smtClean="0"/>
              <a:pPr>
                <a:defRPr/>
              </a:pPr>
              <a:t>2023/11/13</a:t>
            </a:fld>
            <a:endParaRPr lang="en-US" altLang="zh-CN"/>
          </a:p>
        </p:txBody>
      </p:sp>
      <p:sp>
        <p:nvSpPr>
          <p:cNvPr id="11269" name="幻灯片编号占位符 4">
            <a:extLst>
              <a:ext uri="{FF2B5EF4-FFF2-40B4-BE49-F238E27FC236}">
                <a16:creationId xmlns:a16="http://schemas.microsoft.com/office/drawing/2014/main" id="{4E1C3CA7-010E-47BD-15AF-73F92C6CFD6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rgbClr val="FF00FF"/>
                </a:solidFill>
                <a:latin typeface="Times New Roman" panose="02020603050405020304" pitchFamily="18" charset="0"/>
                <a:ea typeface="宋体" panose="02010600030101010101" pitchFamily="2" charset="-122"/>
              </a:defRPr>
            </a:lvl1pPr>
            <a:lvl2pPr marL="742950" indent="-285750">
              <a:defRPr kumimoji="1" sz="2400">
                <a:solidFill>
                  <a:srgbClr val="FF00FF"/>
                </a:solidFill>
                <a:latin typeface="Times New Roman" panose="02020603050405020304" pitchFamily="18" charset="0"/>
                <a:ea typeface="宋体" panose="02010600030101010101" pitchFamily="2" charset="-122"/>
              </a:defRPr>
            </a:lvl2pPr>
            <a:lvl3pPr marL="1143000" indent="-228600">
              <a:defRPr kumimoji="1" sz="2400">
                <a:solidFill>
                  <a:srgbClr val="FF00FF"/>
                </a:solidFill>
                <a:latin typeface="Times New Roman" panose="02020603050405020304" pitchFamily="18" charset="0"/>
                <a:ea typeface="宋体" panose="02010600030101010101" pitchFamily="2" charset="-122"/>
              </a:defRPr>
            </a:lvl3pPr>
            <a:lvl4pPr marL="1600200" indent="-228600">
              <a:defRPr kumimoji="1" sz="2400">
                <a:solidFill>
                  <a:srgbClr val="FF00FF"/>
                </a:solidFill>
                <a:latin typeface="Times New Roman" panose="02020603050405020304" pitchFamily="18" charset="0"/>
                <a:ea typeface="宋体" panose="02010600030101010101" pitchFamily="2" charset="-122"/>
              </a:defRPr>
            </a:lvl4pPr>
            <a:lvl5pPr marL="2057400" indent="-228600">
              <a:defRPr kumimoji="1" sz="2400">
                <a:solidFill>
                  <a:srgbClr val="FF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9pPr>
          </a:lstStyle>
          <a:p>
            <a:fld id="{253D98D1-B8D1-4544-ACD2-B4BFB4BCECE4}" type="slidenum">
              <a:rPr kumimoji="0" lang="en-US" altLang="zh-CN" sz="1200">
                <a:solidFill>
                  <a:srgbClr val="045C75"/>
                </a:solidFill>
              </a:rPr>
              <a:pPr/>
              <a:t>4</a:t>
            </a:fld>
            <a:endParaRPr kumimoji="0" lang="en-US" altLang="zh-CN" sz="1200">
              <a:solidFill>
                <a:srgbClr val="045C75"/>
              </a:solidFill>
            </a:endParaRPr>
          </a:p>
        </p:txBody>
      </p:sp>
      <p:pic>
        <p:nvPicPr>
          <p:cNvPr id="11270" name="图片 6">
            <a:extLst>
              <a:ext uri="{FF2B5EF4-FFF2-40B4-BE49-F238E27FC236}">
                <a16:creationId xmlns:a16="http://schemas.microsoft.com/office/drawing/2014/main" id="{CFD9EF2E-DEEF-E9AD-450D-6A16E4D53E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3911" y="1259820"/>
            <a:ext cx="7065909" cy="5096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63894" y="317241"/>
            <a:ext cx="2787506" cy="547842"/>
          </a:xfrm>
          <a:prstGeom prst="rect">
            <a:avLst/>
          </a:prstGeom>
          <a:noFill/>
        </p:spPr>
        <p:txBody>
          <a:bodyPr wrap="square" rtlCol="0">
            <a:spAutoFit/>
          </a:bodyPr>
          <a:lstStyle/>
          <a:p>
            <a:pPr>
              <a:lnSpc>
                <a:spcPct val="90000"/>
              </a:lnSpc>
              <a:spcBef>
                <a:spcPct val="0"/>
              </a:spcBef>
            </a:pPr>
            <a:r>
              <a:rPr lang="zh-CN" altLang="en-US" sz="3200" b="1" dirty="0">
                <a:solidFill>
                  <a:srgbClr val="00206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mj-cs"/>
              </a:rPr>
              <a:t>完全竞争市场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anim calcmode="lin" valueType="num">
                                      <p:cBhvr>
                                        <p:cTn id="7" dur="1000" fill="hold"/>
                                        <p:tgtEl>
                                          <p:spTgt spid="11270"/>
                                        </p:tgtEl>
                                        <p:attrNameLst>
                                          <p:attrName>ppt_w</p:attrName>
                                        </p:attrNameLst>
                                      </p:cBhvr>
                                      <p:tavLst>
                                        <p:tav tm="0">
                                          <p:val>
                                            <p:fltVal val="0"/>
                                          </p:val>
                                        </p:tav>
                                        <p:tav tm="100000">
                                          <p:val>
                                            <p:strVal val="#ppt_w"/>
                                          </p:val>
                                        </p:tav>
                                      </p:tavLst>
                                    </p:anim>
                                    <p:anim calcmode="lin" valueType="num">
                                      <p:cBhvr>
                                        <p:cTn id="8" dur="1000" fill="hold"/>
                                        <p:tgtEl>
                                          <p:spTgt spid="11270"/>
                                        </p:tgtEl>
                                        <p:attrNameLst>
                                          <p:attrName>ppt_h</p:attrName>
                                        </p:attrNameLst>
                                      </p:cBhvr>
                                      <p:tavLst>
                                        <p:tav tm="0">
                                          <p:val>
                                            <p:fltVal val="0"/>
                                          </p:val>
                                        </p:tav>
                                        <p:tav tm="100000">
                                          <p:val>
                                            <p:strVal val="#ppt_h"/>
                                          </p:val>
                                        </p:tav>
                                      </p:tavLst>
                                    </p:anim>
                                    <p:anim calcmode="lin" valueType="num">
                                      <p:cBhvr>
                                        <p:cTn id="9" dur="1000" fill="hold"/>
                                        <p:tgtEl>
                                          <p:spTgt spid="11270"/>
                                        </p:tgtEl>
                                        <p:attrNameLst>
                                          <p:attrName>style.rotation</p:attrName>
                                        </p:attrNameLst>
                                      </p:cBhvr>
                                      <p:tavLst>
                                        <p:tav tm="0">
                                          <p:val>
                                            <p:fltVal val="90"/>
                                          </p:val>
                                        </p:tav>
                                        <p:tav tm="100000">
                                          <p:val>
                                            <p:fltVal val="0"/>
                                          </p:val>
                                        </p:tav>
                                      </p:tavLst>
                                    </p:anim>
                                    <p:animEffect transition="in" filter="fade">
                                      <p:cBhvr>
                                        <p:cTn id="10" dur="10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D33731F-629E-78DA-59E3-04322CF2CAA7}"/>
              </a:ext>
            </a:extLst>
          </p:cNvPr>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39EDBB-8AEE-8343-BF64-EAAB599EFF04}" type="datetime1">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2023/11/13</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1269" name="幻灯片编号占位符 4">
            <a:extLst>
              <a:ext uri="{FF2B5EF4-FFF2-40B4-BE49-F238E27FC236}">
                <a16:creationId xmlns:a16="http://schemas.microsoft.com/office/drawing/2014/main" id="{4E1C3CA7-010E-47BD-15AF-73F92C6CFD6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rgbClr val="FF00FF"/>
                </a:solidFill>
                <a:latin typeface="Times New Roman" panose="02020603050405020304" pitchFamily="18" charset="0"/>
                <a:ea typeface="宋体" panose="02010600030101010101" pitchFamily="2" charset="-122"/>
              </a:defRPr>
            </a:lvl1pPr>
            <a:lvl2pPr marL="742950" indent="-285750">
              <a:defRPr kumimoji="1" sz="2400">
                <a:solidFill>
                  <a:srgbClr val="FF00FF"/>
                </a:solidFill>
                <a:latin typeface="Times New Roman" panose="02020603050405020304" pitchFamily="18" charset="0"/>
                <a:ea typeface="宋体" panose="02010600030101010101" pitchFamily="2" charset="-122"/>
              </a:defRPr>
            </a:lvl2pPr>
            <a:lvl3pPr marL="1143000" indent="-228600">
              <a:defRPr kumimoji="1" sz="2400">
                <a:solidFill>
                  <a:srgbClr val="FF00FF"/>
                </a:solidFill>
                <a:latin typeface="Times New Roman" panose="02020603050405020304" pitchFamily="18" charset="0"/>
                <a:ea typeface="宋体" panose="02010600030101010101" pitchFamily="2" charset="-122"/>
              </a:defRPr>
            </a:lvl3pPr>
            <a:lvl4pPr marL="1600200" indent="-228600">
              <a:defRPr kumimoji="1" sz="2400">
                <a:solidFill>
                  <a:srgbClr val="FF00FF"/>
                </a:solidFill>
                <a:latin typeface="Times New Roman" panose="02020603050405020304" pitchFamily="18" charset="0"/>
                <a:ea typeface="宋体" panose="02010600030101010101" pitchFamily="2" charset="-122"/>
              </a:defRPr>
            </a:lvl4pPr>
            <a:lvl5pPr marL="2057400" indent="-228600">
              <a:defRPr kumimoji="1" sz="2400">
                <a:solidFill>
                  <a:srgbClr val="FF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53D98D1-B8D1-4544-ACD2-B4BFB4BCECE4}" type="slidenum">
              <a:rPr kumimoji="0" lang="en-US" altLang="zh-CN" sz="1200" b="0" i="0" u="none" strike="noStrike" kern="1200" cap="none" spc="0" normalizeH="0" baseline="0" noProof="0">
                <a:ln>
                  <a:noFill/>
                </a:ln>
                <a:solidFill>
                  <a:srgbClr val="045C75"/>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zh-CN" sz="1200" b="0" i="0" u="none" strike="noStrike" kern="1200" cap="none" spc="0" normalizeH="0" baseline="0" noProof="0">
              <a:ln>
                <a:noFill/>
              </a:ln>
              <a:solidFill>
                <a:srgbClr val="045C75"/>
              </a:solidFill>
              <a:effectLst/>
              <a:uLnTx/>
              <a:uFillTx/>
              <a:latin typeface="Times New Roman" panose="02020603050405020304" pitchFamily="18" charset="0"/>
              <a:ea typeface="宋体" panose="02010600030101010101" pitchFamily="2" charset="-122"/>
              <a:cs typeface="+mn-cs"/>
            </a:endParaRPr>
          </a:p>
        </p:txBody>
      </p:sp>
      <p:sp>
        <p:nvSpPr>
          <p:cNvPr id="2" name="文本框 1"/>
          <p:cNvSpPr txBox="1"/>
          <p:nvPr/>
        </p:nvSpPr>
        <p:spPr>
          <a:xfrm>
            <a:off x="363894" y="317241"/>
            <a:ext cx="2787506" cy="547842"/>
          </a:xfrm>
          <a:prstGeom prst="rect">
            <a:avLst/>
          </a:prstGeom>
          <a:noFill/>
        </p:spPr>
        <p:txBody>
          <a:bodyPr wrap="square" rtlCol="0">
            <a:spAutoFit/>
          </a:bodyPr>
          <a:lstStyle/>
          <a:p>
            <a:pPr marL="0" marR="0" lvl="0" indent="0" fontAlgn="auto">
              <a:lnSpc>
                <a:spcPct val="90000"/>
              </a:lnSpc>
              <a:spcBef>
                <a:spcPct val="0"/>
              </a:spcBef>
              <a:spcAft>
                <a:spcPts val="0"/>
              </a:spcAft>
              <a:buClrTx/>
              <a:buSzTx/>
              <a:tabLst/>
              <a:defRPr/>
            </a:pPr>
            <a:r>
              <a:rPr lang="zh-CN" altLang="en-US" sz="3200" b="1" dirty="0">
                <a:solidFill>
                  <a:srgbClr val="00206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mj-cs"/>
              </a:rPr>
              <a:t>垄断竞争市场</a:t>
            </a:r>
          </a:p>
        </p:txBody>
      </p:sp>
      <p:pic>
        <p:nvPicPr>
          <p:cNvPr id="3" name="图片 2"/>
          <p:cNvPicPr>
            <a:picLocks noChangeAspect="1"/>
          </p:cNvPicPr>
          <p:nvPr/>
        </p:nvPicPr>
        <p:blipFill>
          <a:blip r:embed="rId2"/>
          <a:stretch>
            <a:fillRect/>
          </a:stretch>
        </p:blipFill>
        <p:spPr>
          <a:xfrm>
            <a:off x="2745028" y="1199420"/>
            <a:ext cx="6753029" cy="4902799"/>
          </a:xfrm>
          <a:prstGeom prst="rect">
            <a:avLst/>
          </a:prstGeom>
        </p:spPr>
      </p:pic>
    </p:spTree>
    <p:extLst>
      <p:ext uri="{BB962C8B-B14F-4D97-AF65-F5344CB8AC3E}">
        <p14:creationId xmlns:p14="http://schemas.microsoft.com/office/powerpoint/2010/main" val="3135400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D33731F-629E-78DA-59E3-04322CF2CAA7}"/>
              </a:ext>
            </a:extLst>
          </p:cNvPr>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39EDBB-8AEE-8343-BF64-EAAB599EFF04}" type="datetime1">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2023/11/13</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1269" name="幻灯片编号占位符 4">
            <a:extLst>
              <a:ext uri="{FF2B5EF4-FFF2-40B4-BE49-F238E27FC236}">
                <a16:creationId xmlns:a16="http://schemas.microsoft.com/office/drawing/2014/main" id="{4E1C3CA7-010E-47BD-15AF-73F92C6CFD6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rgbClr val="FF00FF"/>
                </a:solidFill>
                <a:latin typeface="Times New Roman" panose="02020603050405020304" pitchFamily="18" charset="0"/>
                <a:ea typeface="宋体" panose="02010600030101010101" pitchFamily="2" charset="-122"/>
              </a:defRPr>
            </a:lvl1pPr>
            <a:lvl2pPr marL="742950" indent="-285750">
              <a:defRPr kumimoji="1" sz="2400">
                <a:solidFill>
                  <a:srgbClr val="FF00FF"/>
                </a:solidFill>
                <a:latin typeface="Times New Roman" panose="02020603050405020304" pitchFamily="18" charset="0"/>
                <a:ea typeface="宋体" panose="02010600030101010101" pitchFamily="2" charset="-122"/>
              </a:defRPr>
            </a:lvl2pPr>
            <a:lvl3pPr marL="1143000" indent="-228600">
              <a:defRPr kumimoji="1" sz="2400">
                <a:solidFill>
                  <a:srgbClr val="FF00FF"/>
                </a:solidFill>
                <a:latin typeface="Times New Roman" panose="02020603050405020304" pitchFamily="18" charset="0"/>
                <a:ea typeface="宋体" panose="02010600030101010101" pitchFamily="2" charset="-122"/>
              </a:defRPr>
            </a:lvl3pPr>
            <a:lvl4pPr marL="1600200" indent="-228600">
              <a:defRPr kumimoji="1" sz="2400">
                <a:solidFill>
                  <a:srgbClr val="FF00FF"/>
                </a:solidFill>
                <a:latin typeface="Times New Roman" panose="02020603050405020304" pitchFamily="18" charset="0"/>
                <a:ea typeface="宋体" panose="02010600030101010101" pitchFamily="2" charset="-122"/>
              </a:defRPr>
            </a:lvl4pPr>
            <a:lvl5pPr marL="2057400" indent="-228600">
              <a:defRPr kumimoji="1" sz="2400">
                <a:solidFill>
                  <a:srgbClr val="FF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53D98D1-B8D1-4544-ACD2-B4BFB4BCECE4}" type="slidenum">
              <a:rPr kumimoji="0" lang="en-US" altLang="zh-CN" sz="1200" b="0" i="0" u="none" strike="noStrike" kern="1200" cap="none" spc="0" normalizeH="0" baseline="0" noProof="0">
                <a:ln>
                  <a:noFill/>
                </a:ln>
                <a:solidFill>
                  <a:srgbClr val="045C75"/>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zh-CN" sz="1200" b="0" i="0" u="none" strike="noStrike" kern="1200" cap="none" spc="0" normalizeH="0" baseline="0" noProof="0">
              <a:ln>
                <a:noFill/>
              </a:ln>
              <a:solidFill>
                <a:srgbClr val="045C75"/>
              </a:solidFill>
              <a:effectLst/>
              <a:uLnTx/>
              <a:uFillTx/>
              <a:latin typeface="Times New Roman" panose="02020603050405020304" pitchFamily="18" charset="0"/>
              <a:ea typeface="宋体" panose="02010600030101010101" pitchFamily="2" charset="-122"/>
              <a:cs typeface="+mn-cs"/>
            </a:endParaRPr>
          </a:p>
        </p:txBody>
      </p:sp>
      <p:sp>
        <p:nvSpPr>
          <p:cNvPr id="2" name="文本框 1"/>
          <p:cNvSpPr txBox="1"/>
          <p:nvPr/>
        </p:nvSpPr>
        <p:spPr>
          <a:xfrm>
            <a:off x="551463" y="301363"/>
            <a:ext cx="2787506" cy="547842"/>
          </a:xfrm>
          <a:prstGeom prst="rect">
            <a:avLst/>
          </a:prstGeom>
          <a:noFill/>
        </p:spPr>
        <p:txBody>
          <a:bodyPr wrap="square" rtlCol="0">
            <a:spAutoFit/>
          </a:bodyPr>
          <a:lstStyle/>
          <a:p>
            <a:pPr marL="0" marR="0" lvl="0" indent="0" fontAlgn="auto">
              <a:lnSpc>
                <a:spcPct val="90000"/>
              </a:lnSpc>
              <a:spcBef>
                <a:spcPct val="0"/>
              </a:spcBef>
              <a:spcAft>
                <a:spcPts val="0"/>
              </a:spcAft>
              <a:buClrTx/>
              <a:buSzTx/>
              <a:tabLst/>
              <a:defRPr/>
            </a:pPr>
            <a:r>
              <a:rPr lang="zh-CN" altLang="en-US" sz="3200" b="1" dirty="0">
                <a:solidFill>
                  <a:srgbClr val="00206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mj-cs"/>
              </a:rPr>
              <a:t>寡头垄断市场</a:t>
            </a:r>
          </a:p>
        </p:txBody>
      </p:sp>
      <p:pic>
        <p:nvPicPr>
          <p:cNvPr id="5" name="图片 4"/>
          <p:cNvPicPr>
            <a:picLocks noChangeAspect="1"/>
          </p:cNvPicPr>
          <p:nvPr/>
        </p:nvPicPr>
        <p:blipFill>
          <a:blip r:embed="rId2"/>
          <a:stretch>
            <a:fillRect/>
          </a:stretch>
        </p:blipFill>
        <p:spPr>
          <a:xfrm>
            <a:off x="1529850" y="1180645"/>
            <a:ext cx="8599375" cy="4296423"/>
          </a:xfrm>
          <a:prstGeom prst="rect">
            <a:avLst/>
          </a:prstGeom>
        </p:spPr>
      </p:pic>
    </p:spTree>
    <p:extLst>
      <p:ext uri="{BB962C8B-B14F-4D97-AF65-F5344CB8AC3E}">
        <p14:creationId xmlns:p14="http://schemas.microsoft.com/office/powerpoint/2010/main" val="3220037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D33731F-629E-78DA-59E3-04322CF2CAA7}"/>
              </a:ext>
            </a:extLst>
          </p:cNvPr>
          <p:cNvSpPr>
            <a:spLocks noGrp="1"/>
          </p:cNvSpPr>
          <p:nvPr>
            <p:ph type="dt"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39EDBB-8AEE-8343-BF64-EAAB599EFF04}" type="datetime1">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2023/11/13</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1269" name="幻灯片编号占位符 4">
            <a:extLst>
              <a:ext uri="{FF2B5EF4-FFF2-40B4-BE49-F238E27FC236}">
                <a16:creationId xmlns:a16="http://schemas.microsoft.com/office/drawing/2014/main" id="{4E1C3CA7-010E-47BD-15AF-73F92C6CFD6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rgbClr val="FF00FF"/>
                </a:solidFill>
                <a:latin typeface="Times New Roman" panose="02020603050405020304" pitchFamily="18" charset="0"/>
                <a:ea typeface="宋体" panose="02010600030101010101" pitchFamily="2" charset="-122"/>
              </a:defRPr>
            </a:lvl1pPr>
            <a:lvl2pPr marL="742950" indent="-285750">
              <a:defRPr kumimoji="1" sz="2400">
                <a:solidFill>
                  <a:srgbClr val="FF00FF"/>
                </a:solidFill>
                <a:latin typeface="Times New Roman" panose="02020603050405020304" pitchFamily="18" charset="0"/>
                <a:ea typeface="宋体" panose="02010600030101010101" pitchFamily="2" charset="-122"/>
              </a:defRPr>
            </a:lvl2pPr>
            <a:lvl3pPr marL="1143000" indent="-228600">
              <a:defRPr kumimoji="1" sz="2400">
                <a:solidFill>
                  <a:srgbClr val="FF00FF"/>
                </a:solidFill>
                <a:latin typeface="Times New Roman" panose="02020603050405020304" pitchFamily="18" charset="0"/>
                <a:ea typeface="宋体" panose="02010600030101010101" pitchFamily="2" charset="-122"/>
              </a:defRPr>
            </a:lvl3pPr>
            <a:lvl4pPr marL="1600200" indent="-228600">
              <a:defRPr kumimoji="1" sz="2400">
                <a:solidFill>
                  <a:srgbClr val="FF00FF"/>
                </a:solidFill>
                <a:latin typeface="Times New Roman" panose="02020603050405020304" pitchFamily="18" charset="0"/>
                <a:ea typeface="宋体" panose="02010600030101010101" pitchFamily="2" charset="-122"/>
              </a:defRPr>
            </a:lvl4pPr>
            <a:lvl5pPr marL="2057400" indent="-228600">
              <a:defRPr kumimoji="1" sz="2400">
                <a:solidFill>
                  <a:srgbClr val="FF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rgbClr val="FF00FF"/>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53D98D1-B8D1-4544-ACD2-B4BFB4BCECE4}" type="slidenum">
              <a:rPr kumimoji="0" lang="en-US" altLang="zh-CN" sz="1200" b="0" i="0" u="none" strike="noStrike" kern="1200" cap="none" spc="0" normalizeH="0" baseline="0" noProof="0">
                <a:ln>
                  <a:noFill/>
                </a:ln>
                <a:solidFill>
                  <a:srgbClr val="045C75"/>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zh-CN" sz="1200" b="0" i="0" u="none" strike="noStrike" kern="1200" cap="none" spc="0" normalizeH="0" baseline="0" noProof="0">
              <a:ln>
                <a:noFill/>
              </a:ln>
              <a:solidFill>
                <a:srgbClr val="045C75"/>
              </a:solidFill>
              <a:effectLst/>
              <a:uLnTx/>
              <a:uFillTx/>
              <a:latin typeface="Times New Roman" panose="02020603050405020304" pitchFamily="18" charset="0"/>
              <a:ea typeface="宋体" panose="02010600030101010101" pitchFamily="2" charset="-122"/>
              <a:cs typeface="+mn-cs"/>
            </a:endParaRPr>
          </a:p>
        </p:txBody>
      </p:sp>
      <p:sp>
        <p:nvSpPr>
          <p:cNvPr id="2" name="文本框 1"/>
          <p:cNvSpPr txBox="1"/>
          <p:nvPr/>
        </p:nvSpPr>
        <p:spPr>
          <a:xfrm>
            <a:off x="363894" y="317241"/>
            <a:ext cx="2787506" cy="547842"/>
          </a:xfrm>
          <a:prstGeom prst="rect">
            <a:avLst/>
          </a:prstGeom>
          <a:noFill/>
        </p:spPr>
        <p:txBody>
          <a:bodyPr wrap="square" rtlCol="0">
            <a:spAutoFit/>
          </a:bodyPr>
          <a:lstStyle/>
          <a:p>
            <a:pPr marL="0" marR="0" lvl="0" indent="0" fontAlgn="auto">
              <a:lnSpc>
                <a:spcPct val="90000"/>
              </a:lnSpc>
              <a:spcBef>
                <a:spcPct val="0"/>
              </a:spcBef>
              <a:spcAft>
                <a:spcPts val="0"/>
              </a:spcAft>
              <a:buClrTx/>
              <a:buSzTx/>
              <a:tabLst/>
              <a:defRPr/>
            </a:pPr>
            <a:r>
              <a:rPr lang="zh-CN" altLang="en-US" sz="3200" b="1" dirty="0">
                <a:solidFill>
                  <a:srgbClr val="00206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mj-cs"/>
              </a:rPr>
              <a:t>完全垄断</a:t>
            </a:r>
          </a:p>
        </p:txBody>
      </p:sp>
      <p:pic>
        <p:nvPicPr>
          <p:cNvPr id="3" name="图片 2"/>
          <p:cNvPicPr>
            <a:picLocks noChangeAspect="1"/>
          </p:cNvPicPr>
          <p:nvPr/>
        </p:nvPicPr>
        <p:blipFill>
          <a:blip r:embed="rId2"/>
          <a:stretch>
            <a:fillRect/>
          </a:stretch>
        </p:blipFill>
        <p:spPr>
          <a:xfrm>
            <a:off x="2209800" y="1286775"/>
            <a:ext cx="7853047" cy="4417339"/>
          </a:xfrm>
          <a:prstGeom prst="rect">
            <a:avLst/>
          </a:prstGeom>
        </p:spPr>
      </p:pic>
    </p:spTree>
    <p:extLst>
      <p:ext uri="{BB962C8B-B14F-4D97-AF65-F5344CB8AC3E}">
        <p14:creationId xmlns:p14="http://schemas.microsoft.com/office/powerpoint/2010/main" val="824581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440599" y="477806"/>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矩形 4"/>
          <p:cNvSpPr/>
          <p:nvPr/>
        </p:nvSpPr>
        <p:spPr>
          <a:xfrm rot="18868453">
            <a:off x="770323" y="562722"/>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6" name="直接连接符 5"/>
          <p:cNvCxnSpPr/>
          <p:nvPr/>
        </p:nvCxnSpPr>
        <p:spPr>
          <a:xfrm>
            <a:off x="687424" y="1073680"/>
            <a:ext cx="10214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AutoShape 65">
            <a:hlinkClick r:id="" action="ppaction://noaction" highlightClick="1"/>
            <a:hlinkHover r:id="" action="ppaction://noaction"/>
          </p:cNvPr>
          <p:cNvSpPr>
            <a:spLocks noChangeArrowheads="1"/>
          </p:cNvSpPr>
          <p:nvPr/>
        </p:nvSpPr>
        <p:spPr bwMode="auto">
          <a:xfrm>
            <a:off x="9643119" y="3408919"/>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5" name="AutoShape 66">
            <a:hlinkClick r:id="" action="ppaction://noaction" highlightClick="1"/>
            <a:hlinkHover r:id="" action="ppaction://noaction"/>
          </p:cNvPr>
          <p:cNvSpPr>
            <a:spLocks noChangeArrowheads="1"/>
          </p:cNvSpPr>
          <p:nvPr/>
        </p:nvSpPr>
        <p:spPr bwMode="auto">
          <a:xfrm>
            <a:off x="9723123" y="2937400"/>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0" name="文本框 29"/>
          <p:cNvSpPr txBox="1"/>
          <p:nvPr/>
        </p:nvSpPr>
        <p:spPr>
          <a:xfrm>
            <a:off x="1592697" y="432243"/>
            <a:ext cx="4531360" cy="584775"/>
          </a:xfrm>
          <a:prstGeom prst="rect">
            <a:avLst/>
          </a:prstGeom>
          <a:noFill/>
          <a:scene3d>
            <a:camera prst="orthographicFront"/>
            <a:lightRig rig="threePt" dir="t"/>
          </a:scene3d>
          <a:sp3d>
            <a:bevelT/>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2060"/>
                </a:solidFill>
                <a:effectLst/>
                <a:uLnTx/>
                <a:uFillTx/>
                <a:latin typeface="华文行楷" panose="02010800040101010101" pitchFamily="2" charset="-122"/>
                <a:ea typeface="华文行楷" panose="02010800040101010101" pitchFamily="2" charset="-122"/>
                <a:cs typeface="+mn-cs"/>
              </a:rPr>
              <a:t>市场结构及划分依据</a:t>
            </a:r>
          </a:p>
        </p:txBody>
      </p:sp>
      <p:sp>
        <p:nvSpPr>
          <p:cNvPr id="20" name="AutoShape 65">
            <a:hlinkClick r:id="" action="ppaction://noaction" highlightClick="1"/>
            <a:hlinkHover r:id="" action="ppaction://noaction"/>
          </p:cNvPr>
          <p:cNvSpPr>
            <a:spLocks noChangeArrowheads="1"/>
          </p:cNvSpPr>
          <p:nvPr/>
        </p:nvSpPr>
        <p:spPr bwMode="auto">
          <a:xfrm>
            <a:off x="9685023" y="3393044"/>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 name="AutoShape 65">
            <a:hlinkClick r:id="" action="ppaction://noaction" highlightClick="1"/>
            <a:hlinkHover r:id="" action="ppaction://noaction"/>
          </p:cNvPr>
          <p:cNvSpPr>
            <a:spLocks noChangeArrowheads="1"/>
          </p:cNvSpPr>
          <p:nvPr/>
        </p:nvSpPr>
        <p:spPr bwMode="auto">
          <a:xfrm>
            <a:off x="9730746" y="3422100"/>
            <a:ext cx="381000" cy="2286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3" name="表格 2"/>
          <p:cNvGraphicFramePr>
            <a:graphicFrameLocks noGrp="1"/>
          </p:cNvGraphicFramePr>
          <p:nvPr>
            <p:extLst>
              <p:ext uri="{D42A27DB-BD31-4B8C-83A1-F6EECF244321}">
                <p14:modId xmlns:p14="http://schemas.microsoft.com/office/powerpoint/2010/main" val="792368312"/>
              </p:ext>
            </p:extLst>
          </p:nvPr>
        </p:nvGraphicFramePr>
        <p:xfrm>
          <a:off x="1150504" y="1715116"/>
          <a:ext cx="9865208" cy="4664280"/>
        </p:xfrm>
        <a:graphic>
          <a:graphicData uri="http://schemas.openxmlformats.org/drawingml/2006/table">
            <a:tbl>
              <a:tblPr firstRow="1" bandRow="1">
                <a:tableStyleId>{5C22544A-7EE6-4342-B048-85BDC9FD1C3A}</a:tableStyleId>
              </a:tblPr>
              <a:tblGrid>
                <a:gridCol w="2466302">
                  <a:extLst>
                    <a:ext uri="{9D8B030D-6E8A-4147-A177-3AD203B41FA5}">
                      <a16:colId xmlns:a16="http://schemas.microsoft.com/office/drawing/2014/main" val="2733302695"/>
                    </a:ext>
                  </a:extLst>
                </a:gridCol>
                <a:gridCol w="2466302">
                  <a:extLst>
                    <a:ext uri="{9D8B030D-6E8A-4147-A177-3AD203B41FA5}">
                      <a16:colId xmlns:a16="http://schemas.microsoft.com/office/drawing/2014/main" val="2467220936"/>
                    </a:ext>
                  </a:extLst>
                </a:gridCol>
                <a:gridCol w="2466302">
                  <a:extLst>
                    <a:ext uri="{9D8B030D-6E8A-4147-A177-3AD203B41FA5}">
                      <a16:colId xmlns:a16="http://schemas.microsoft.com/office/drawing/2014/main" val="2015921433"/>
                    </a:ext>
                  </a:extLst>
                </a:gridCol>
                <a:gridCol w="2466302">
                  <a:extLst>
                    <a:ext uri="{9D8B030D-6E8A-4147-A177-3AD203B41FA5}">
                      <a16:colId xmlns:a16="http://schemas.microsoft.com/office/drawing/2014/main" val="870257337"/>
                    </a:ext>
                  </a:extLst>
                </a:gridCol>
              </a:tblGrid>
              <a:tr h="932856">
                <a:tc>
                  <a:txBody>
                    <a:bodyPr/>
                    <a:lstStyle/>
                    <a:p>
                      <a:r>
                        <a:rPr lang="zh-CN" altLang="en-US" sz="2400" dirty="0"/>
                        <a:t>市场类型</a:t>
                      </a:r>
                    </a:p>
                  </a:txBody>
                  <a:tcPr/>
                </a:tc>
                <a:tc>
                  <a:txBody>
                    <a:bodyPr/>
                    <a:lstStyle/>
                    <a:p>
                      <a:pPr algn="ctr"/>
                      <a:r>
                        <a:rPr lang="zh-CN" altLang="en-US" sz="2400" dirty="0"/>
                        <a:t>买卖双方人数</a:t>
                      </a:r>
                    </a:p>
                  </a:txBody>
                  <a:tcPr/>
                </a:tc>
                <a:tc>
                  <a:txBody>
                    <a:bodyPr/>
                    <a:lstStyle/>
                    <a:p>
                      <a:pPr algn="ctr"/>
                      <a:r>
                        <a:rPr lang="zh-CN" altLang="en-US" sz="2400" dirty="0"/>
                        <a:t>产品差异</a:t>
                      </a:r>
                    </a:p>
                  </a:txBody>
                  <a:tcPr/>
                </a:tc>
                <a:tc>
                  <a:txBody>
                    <a:bodyPr/>
                    <a:lstStyle/>
                    <a:p>
                      <a:pPr algn="ctr"/>
                      <a:r>
                        <a:rPr lang="zh-CN" altLang="en-US" sz="2400" dirty="0"/>
                        <a:t>市场进出难易程度</a:t>
                      </a:r>
                    </a:p>
                  </a:txBody>
                  <a:tcPr/>
                </a:tc>
                <a:extLst>
                  <a:ext uri="{0D108BD9-81ED-4DB2-BD59-A6C34878D82A}">
                    <a16:rowId xmlns:a16="http://schemas.microsoft.com/office/drawing/2014/main" val="669715416"/>
                  </a:ext>
                </a:extLst>
              </a:tr>
              <a:tr h="932856">
                <a:tc>
                  <a:txBody>
                    <a:bodyPr/>
                    <a:lstStyle/>
                    <a:p>
                      <a:r>
                        <a:rPr lang="zh-CN" altLang="en-US" sz="2400" dirty="0">
                          <a:solidFill>
                            <a:srgbClr val="002060"/>
                          </a:solidFill>
                        </a:rPr>
                        <a:t>完全竞争</a:t>
                      </a:r>
                    </a:p>
                  </a:txBody>
                  <a:tcPr/>
                </a:tc>
                <a:tc>
                  <a:txBody>
                    <a:bodyPr/>
                    <a:lstStyle/>
                    <a:p>
                      <a:pPr algn="ctr"/>
                      <a:r>
                        <a:rPr lang="zh-CN" altLang="en-US" sz="2400" dirty="0">
                          <a:solidFill>
                            <a:srgbClr val="7030A0"/>
                          </a:solidFill>
                        </a:rPr>
                        <a:t>极多</a:t>
                      </a:r>
                    </a:p>
                  </a:txBody>
                  <a:tcPr/>
                </a:tc>
                <a:tc>
                  <a:txBody>
                    <a:bodyPr/>
                    <a:lstStyle/>
                    <a:p>
                      <a:pPr algn="ctr"/>
                      <a:r>
                        <a:rPr lang="zh-CN" altLang="en-US" sz="2400" dirty="0">
                          <a:solidFill>
                            <a:srgbClr val="7030A0"/>
                          </a:solidFill>
                        </a:rPr>
                        <a:t>无</a:t>
                      </a:r>
                    </a:p>
                  </a:txBody>
                  <a:tcPr/>
                </a:tc>
                <a:tc>
                  <a:txBody>
                    <a:bodyPr/>
                    <a:lstStyle/>
                    <a:p>
                      <a:pPr algn="ctr"/>
                      <a:r>
                        <a:rPr lang="zh-CN" altLang="en-US" sz="2400" dirty="0">
                          <a:solidFill>
                            <a:srgbClr val="7030A0"/>
                          </a:solidFill>
                        </a:rPr>
                        <a:t>容易</a:t>
                      </a:r>
                    </a:p>
                  </a:txBody>
                  <a:tcPr/>
                </a:tc>
                <a:extLst>
                  <a:ext uri="{0D108BD9-81ED-4DB2-BD59-A6C34878D82A}">
                    <a16:rowId xmlns:a16="http://schemas.microsoft.com/office/drawing/2014/main" val="1194353535"/>
                  </a:ext>
                </a:extLst>
              </a:tr>
              <a:tr h="932856">
                <a:tc>
                  <a:txBody>
                    <a:bodyPr/>
                    <a:lstStyle/>
                    <a:p>
                      <a:r>
                        <a:rPr lang="zh-CN" altLang="en-US" sz="2400" dirty="0">
                          <a:solidFill>
                            <a:srgbClr val="002060"/>
                          </a:solidFill>
                        </a:rPr>
                        <a:t>完全垄断</a:t>
                      </a:r>
                    </a:p>
                  </a:txBody>
                  <a:tcPr/>
                </a:tc>
                <a:tc>
                  <a:txBody>
                    <a:bodyPr/>
                    <a:lstStyle/>
                    <a:p>
                      <a:pPr algn="ctr"/>
                      <a:r>
                        <a:rPr lang="zh-CN" altLang="en-US" sz="2400" dirty="0">
                          <a:solidFill>
                            <a:srgbClr val="7030A0"/>
                          </a:solidFill>
                        </a:rPr>
                        <a:t>一个</a:t>
                      </a:r>
                    </a:p>
                  </a:txBody>
                  <a:tcPr/>
                </a:tc>
                <a:tc>
                  <a:txBody>
                    <a:bodyPr/>
                    <a:lstStyle/>
                    <a:p>
                      <a:pPr algn="ctr"/>
                      <a:r>
                        <a:rPr lang="zh-CN" altLang="en-US" sz="2400" dirty="0">
                          <a:solidFill>
                            <a:srgbClr val="7030A0"/>
                          </a:solidFill>
                        </a:rPr>
                        <a:t>无</a:t>
                      </a:r>
                    </a:p>
                  </a:txBody>
                  <a:tcPr/>
                </a:tc>
                <a:tc>
                  <a:txBody>
                    <a:bodyPr/>
                    <a:lstStyle/>
                    <a:p>
                      <a:pPr algn="ctr"/>
                      <a:r>
                        <a:rPr lang="zh-CN" altLang="en-US" sz="2400" dirty="0">
                          <a:solidFill>
                            <a:srgbClr val="7030A0"/>
                          </a:solidFill>
                        </a:rPr>
                        <a:t>无法</a:t>
                      </a:r>
                    </a:p>
                  </a:txBody>
                  <a:tcPr/>
                </a:tc>
                <a:extLst>
                  <a:ext uri="{0D108BD9-81ED-4DB2-BD59-A6C34878D82A}">
                    <a16:rowId xmlns:a16="http://schemas.microsoft.com/office/drawing/2014/main" val="385915919"/>
                  </a:ext>
                </a:extLst>
              </a:tr>
              <a:tr h="932856">
                <a:tc>
                  <a:txBody>
                    <a:bodyPr/>
                    <a:lstStyle/>
                    <a:p>
                      <a:r>
                        <a:rPr lang="zh-CN" altLang="en-US" sz="2400" dirty="0">
                          <a:solidFill>
                            <a:srgbClr val="002060"/>
                          </a:solidFill>
                        </a:rPr>
                        <a:t>寡头垄断</a:t>
                      </a:r>
                    </a:p>
                  </a:txBody>
                  <a:tcPr/>
                </a:tc>
                <a:tc>
                  <a:txBody>
                    <a:bodyPr/>
                    <a:lstStyle/>
                    <a:p>
                      <a:pPr algn="ctr"/>
                      <a:r>
                        <a:rPr lang="zh-CN" altLang="en-US" sz="2400" dirty="0">
                          <a:solidFill>
                            <a:srgbClr val="7030A0"/>
                          </a:solidFill>
                        </a:rPr>
                        <a:t>少数几个</a:t>
                      </a:r>
                    </a:p>
                  </a:txBody>
                  <a:tcPr/>
                </a:tc>
                <a:tc>
                  <a:txBody>
                    <a:bodyPr/>
                    <a:lstStyle/>
                    <a:p>
                      <a:pPr algn="ctr"/>
                      <a:r>
                        <a:rPr lang="zh-CN" altLang="en-US" sz="2400" dirty="0">
                          <a:solidFill>
                            <a:srgbClr val="7030A0"/>
                          </a:solidFill>
                        </a:rPr>
                        <a:t>或有或无</a:t>
                      </a:r>
                    </a:p>
                  </a:txBody>
                  <a:tcPr/>
                </a:tc>
                <a:tc>
                  <a:txBody>
                    <a:bodyPr/>
                    <a:lstStyle/>
                    <a:p>
                      <a:pPr algn="ctr"/>
                      <a:r>
                        <a:rPr lang="zh-CN" altLang="en-US" sz="2400" dirty="0">
                          <a:solidFill>
                            <a:srgbClr val="7030A0"/>
                          </a:solidFill>
                        </a:rPr>
                        <a:t>较难</a:t>
                      </a:r>
                    </a:p>
                  </a:txBody>
                  <a:tcPr/>
                </a:tc>
                <a:extLst>
                  <a:ext uri="{0D108BD9-81ED-4DB2-BD59-A6C34878D82A}">
                    <a16:rowId xmlns:a16="http://schemas.microsoft.com/office/drawing/2014/main" val="3355980164"/>
                  </a:ext>
                </a:extLst>
              </a:tr>
              <a:tr h="932856">
                <a:tc>
                  <a:txBody>
                    <a:bodyPr/>
                    <a:lstStyle/>
                    <a:p>
                      <a:r>
                        <a:rPr lang="zh-CN" altLang="en-US" sz="2400" dirty="0">
                          <a:solidFill>
                            <a:srgbClr val="002060"/>
                          </a:solidFill>
                        </a:rPr>
                        <a:t>垄断竞争</a:t>
                      </a:r>
                    </a:p>
                  </a:txBody>
                  <a:tcPr/>
                </a:tc>
                <a:tc>
                  <a:txBody>
                    <a:bodyPr/>
                    <a:lstStyle/>
                    <a:p>
                      <a:pPr algn="ctr"/>
                      <a:r>
                        <a:rPr lang="zh-CN" altLang="en-US" sz="2400" dirty="0">
                          <a:solidFill>
                            <a:srgbClr val="7030A0"/>
                          </a:solidFill>
                        </a:rPr>
                        <a:t>很多</a:t>
                      </a:r>
                    </a:p>
                  </a:txBody>
                  <a:tcPr/>
                </a:tc>
                <a:tc>
                  <a:txBody>
                    <a:bodyPr/>
                    <a:lstStyle/>
                    <a:p>
                      <a:pPr algn="ctr"/>
                      <a:r>
                        <a:rPr lang="zh-CN" altLang="en-US" sz="2400" dirty="0">
                          <a:solidFill>
                            <a:srgbClr val="7030A0"/>
                          </a:solidFill>
                        </a:rPr>
                        <a:t>有</a:t>
                      </a:r>
                    </a:p>
                  </a:txBody>
                  <a:tcPr/>
                </a:tc>
                <a:tc>
                  <a:txBody>
                    <a:bodyPr/>
                    <a:lstStyle/>
                    <a:p>
                      <a:pPr algn="ctr"/>
                      <a:r>
                        <a:rPr lang="zh-CN" altLang="en-US" sz="2400" dirty="0">
                          <a:solidFill>
                            <a:srgbClr val="7030A0"/>
                          </a:solidFill>
                        </a:rPr>
                        <a:t>较易</a:t>
                      </a:r>
                    </a:p>
                  </a:txBody>
                  <a:tcPr/>
                </a:tc>
                <a:extLst>
                  <a:ext uri="{0D108BD9-81ED-4DB2-BD59-A6C34878D82A}">
                    <a16:rowId xmlns:a16="http://schemas.microsoft.com/office/drawing/2014/main" val="896424704"/>
                  </a:ext>
                </a:extLst>
              </a:tr>
            </a:tbl>
          </a:graphicData>
        </a:graphic>
      </p:graphicFrame>
    </p:spTree>
    <p:extLst>
      <p:ext uri="{BB962C8B-B14F-4D97-AF65-F5344CB8AC3E}">
        <p14:creationId xmlns:p14="http://schemas.microsoft.com/office/powerpoint/2010/main" val="3297443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7110" y="534670"/>
            <a:ext cx="10515600" cy="1325563"/>
          </a:xfrm>
        </p:spPr>
        <p:txBody>
          <a:bodyPr/>
          <a:lstStyle/>
          <a:p>
            <a:r>
              <a:rPr lang="zh-CN" altLang="en-US" sz="3200" b="1" dirty="0">
                <a:solidFill>
                  <a:srgbClr val="002060"/>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  完全竞争市场基本特征</a:t>
            </a:r>
            <a:endParaRPr lang="zh-CN" altLang="en-US" sz="3200" b="1" dirty="0">
              <a:effectLst>
                <a:outerShdw blurRad="38100" dist="38100" dir="2700000" algn="tl">
                  <a:srgbClr val="000000">
                    <a:alpha val="43137"/>
                  </a:srgbClr>
                </a:outerShdw>
              </a:effectLst>
            </a:endParaRPr>
          </a:p>
        </p:txBody>
      </p:sp>
      <p:sp>
        <p:nvSpPr>
          <p:cNvPr id="5" name="矩形 4"/>
          <p:cNvSpPr/>
          <p:nvPr/>
        </p:nvSpPr>
        <p:spPr>
          <a:xfrm rot="18868453" flipV="1">
            <a:off x="440599" y="996534"/>
            <a:ext cx="493650" cy="49365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8868453">
            <a:off x="770323" y="1081450"/>
            <a:ext cx="314960" cy="3149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87424" y="1592408"/>
            <a:ext cx="102142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idx="1"/>
          </p:nvPr>
        </p:nvSpPr>
        <p:spPr/>
        <p:txBody>
          <a:bodyPr/>
          <a:lstStyle/>
          <a:p>
            <a:pPr marL="514350" lvl="0" indent="-514350">
              <a:lnSpc>
                <a:spcPct val="200000"/>
              </a:lnSpc>
              <a:buFont typeface="Calibri" panose="020F0502020204030204" pitchFamily="34" charset="0"/>
              <a:buAutoNum type="arabicPeriod"/>
            </a:pPr>
            <a:r>
              <a:rPr lang="zh-CN" altLang="en-US" sz="2600" dirty="0">
                <a:solidFill>
                  <a:prstClr val="black"/>
                </a:solidFill>
              </a:rPr>
              <a:t>存在大量的买者与卖者（</a:t>
            </a:r>
            <a:r>
              <a:rPr lang="en-US" altLang="zh-CN" sz="2600" dirty="0">
                <a:solidFill>
                  <a:prstClr val="black"/>
                </a:solidFill>
              </a:rPr>
              <a:t>price taker</a:t>
            </a:r>
            <a:r>
              <a:rPr lang="zh-CN" altLang="en-US" sz="2600" dirty="0">
                <a:solidFill>
                  <a:prstClr val="black"/>
                </a:solidFill>
              </a:rPr>
              <a:t>）</a:t>
            </a:r>
          </a:p>
          <a:p>
            <a:pPr marL="514350" lvl="0" indent="-514350">
              <a:lnSpc>
                <a:spcPct val="200000"/>
              </a:lnSpc>
              <a:buFont typeface="Calibri" panose="020F0502020204030204" pitchFamily="34" charset="0"/>
              <a:buAutoNum type="arabicPeriod"/>
            </a:pPr>
            <a:r>
              <a:rPr lang="zh-CN" altLang="en-US" sz="2600" dirty="0">
                <a:solidFill>
                  <a:prstClr val="black"/>
                </a:solidFill>
              </a:rPr>
              <a:t>产品是同质的（</a:t>
            </a:r>
            <a:r>
              <a:rPr lang="en-US" altLang="zh-CN" sz="2600" dirty="0">
                <a:solidFill>
                  <a:prstClr val="black"/>
                </a:solidFill>
              </a:rPr>
              <a:t>Homogeneous,</a:t>
            </a:r>
            <a:r>
              <a:rPr lang="zh-CN" altLang="en-US" sz="2600" dirty="0">
                <a:solidFill>
                  <a:prstClr val="black"/>
                </a:solidFill>
              </a:rPr>
              <a:t> </a:t>
            </a:r>
            <a:r>
              <a:rPr lang="en-US" altLang="zh-CN" sz="2600" dirty="0">
                <a:solidFill>
                  <a:prstClr val="black"/>
                </a:solidFill>
              </a:rPr>
              <a:t>perfect</a:t>
            </a:r>
            <a:r>
              <a:rPr lang="zh-CN" altLang="en-US" sz="2600" dirty="0">
                <a:solidFill>
                  <a:prstClr val="black"/>
                </a:solidFill>
              </a:rPr>
              <a:t> </a:t>
            </a:r>
            <a:r>
              <a:rPr lang="en-US" altLang="zh-CN" sz="2600" dirty="0">
                <a:solidFill>
                  <a:prstClr val="black"/>
                </a:solidFill>
              </a:rPr>
              <a:t>substitutes</a:t>
            </a:r>
            <a:r>
              <a:rPr lang="zh-CN" altLang="en-US" sz="2600" dirty="0">
                <a:solidFill>
                  <a:prstClr val="black"/>
                </a:solidFill>
              </a:rPr>
              <a:t>）</a:t>
            </a:r>
            <a:endParaRPr lang="en-US" altLang="zh-CN" sz="2600" dirty="0">
              <a:solidFill>
                <a:prstClr val="black"/>
              </a:solidFill>
            </a:endParaRPr>
          </a:p>
          <a:p>
            <a:pPr marL="514350" lvl="0" indent="-514350">
              <a:lnSpc>
                <a:spcPct val="200000"/>
              </a:lnSpc>
              <a:buFont typeface="Calibri" panose="020F0502020204030204" pitchFamily="34" charset="0"/>
              <a:buAutoNum type="arabicPeriod"/>
            </a:pPr>
            <a:r>
              <a:rPr lang="zh-CN" altLang="en-US" sz="2600" dirty="0">
                <a:solidFill>
                  <a:prstClr val="black"/>
                </a:solidFill>
              </a:rPr>
              <a:t>无进入和退出障碍（</a:t>
            </a:r>
            <a:r>
              <a:rPr lang="en-US" altLang="zh-CN" sz="2600" dirty="0">
                <a:solidFill>
                  <a:prstClr val="black"/>
                </a:solidFill>
              </a:rPr>
              <a:t>No</a:t>
            </a:r>
            <a:r>
              <a:rPr lang="zh-CN" altLang="en-US" sz="2600" dirty="0">
                <a:solidFill>
                  <a:prstClr val="black"/>
                </a:solidFill>
              </a:rPr>
              <a:t> </a:t>
            </a:r>
            <a:r>
              <a:rPr lang="en-US" altLang="zh-CN" sz="2600" dirty="0">
                <a:solidFill>
                  <a:prstClr val="black"/>
                </a:solidFill>
              </a:rPr>
              <a:t>barriers</a:t>
            </a:r>
            <a:r>
              <a:rPr lang="zh-CN" altLang="en-US" sz="2600" dirty="0">
                <a:solidFill>
                  <a:prstClr val="black"/>
                </a:solidFill>
              </a:rPr>
              <a:t> </a:t>
            </a:r>
            <a:r>
              <a:rPr lang="en-US" altLang="zh-CN" sz="2600" dirty="0">
                <a:solidFill>
                  <a:prstClr val="black"/>
                </a:solidFill>
              </a:rPr>
              <a:t>to</a:t>
            </a:r>
            <a:r>
              <a:rPr lang="zh-CN" altLang="en-US" sz="2600" dirty="0">
                <a:solidFill>
                  <a:prstClr val="black"/>
                </a:solidFill>
              </a:rPr>
              <a:t> </a:t>
            </a:r>
            <a:r>
              <a:rPr lang="en-US" altLang="zh-CN" sz="2600" dirty="0">
                <a:solidFill>
                  <a:prstClr val="black"/>
                </a:solidFill>
              </a:rPr>
              <a:t>entry</a:t>
            </a:r>
            <a:r>
              <a:rPr lang="zh-CN" altLang="en-US" sz="2600" dirty="0">
                <a:solidFill>
                  <a:prstClr val="black"/>
                </a:solidFill>
              </a:rPr>
              <a:t> </a:t>
            </a:r>
            <a:r>
              <a:rPr lang="en-US" altLang="zh-CN" sz="2600" dirty="0">
                <a:solidFill>
                  <a:prstClr val="black"/>
                </a:solidFill>
              </a:rPr>
              <a:t>or</a:t>
            </a:r>
            <a:r>
              <a:rPr lang="zh-CN" altLang="en-US" sz="2600" dirty="0">
                <a:solidFill>
                  <a:prstClr val="black"/>
                </a:solidFill>
              </a:rPr>
              <a:t> </a:t>
            </a:r>
            <a:r>
              <a:rPr lang="en-US" altLang="zh-CN" sz="2600" dirty="0">
                <a:solidFill>
                  <a:prstClr val="black"/>
                </a:solidFill>
              </a:rPr>
              <a:t>exit</a:t>
            </a:r>
            <a:r>
              <a:rPr lang="zh-CN" altLang="en-US" sz="2600" dirty="0">
                <a:solidFill>
                  <a:prstClr val="black"/>
                </a:solidFill>
              </a:rPr>
              <a:t> ）</a:t>
            </a:r>
          </a:p>
          <a:p>
            <a:pPr marL="514350" lvl="0" indent="-514350">
              <a:lnSpc>
                <a:spcPct val="200000"/>
              </a:lnSpc>
              <a:buFont typeface="Calibri" panose="020F0502020204030204" pitchFamily="34" charset="0"/>
              <a:buAutoNum type="arabicPeriod"/>
            </a:pPr>
            <a:r>
              <a:rPr lang="zh-CN" altLang="en-US" sz="2600" dirty="0">
                <a:solidFill>
                  <a:prstClr val="black"/>
                </a:solidFill>
              </a:rPr>
              <a:t>信息完全（</a:t>
            </a:r>
            <a:r>
              <a:rPr lang="en-US" altLang="zh-CN" sz="2600" dirty="0">
                <a:solidFill>
                  <a:prstClr val="black"/>
                </a:solidFill>
              </a:rPr>
              <a:t>Perfect</a:t>
            </a:r>
            <a:r>
              <a:rPr lang="zh-CN" altLang="en-US" sz="2600" dirty="0">
                <a:solidFill>
                  <a:prstClr val="black"/>
                </a:solidFill>
              </a:rPr>
              <a:t> </a:t>
            </a:r>
            <a:r>
              <a:rPr lang="en-US" altLang="zh-CN" sz="2600" dirty="0">
                <a:solidFill>
                  <a:prstClr val="black"/>
                </a:solidFill>
              </a:rPr>
              <a:t>information</a:t>
            </a:r>
            <a:r>
              <a:rPr lang="zh-CN" altLang="en-US" sz="2600" dirty="0">
                <a:solidFill>
                  <a:prstClr val="black"/>
                </a:solidFill>
              </a:rPr>
              <a:t>）</a:t>
            </a:r>
          </a:p>
          <a:p>
            <a:pPr marL="0" indent="0">
              <a:buNone/>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TotalTime>
  <Words>1479</Words>
  <Application>Microsoft Office PowerPoint</Application>
  <PresentationFormat>宽屏</PresentationFormat>
  <Paragraphs>306</Paragraphs>
  <Slides>29</Slides>
  <Notes>12</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29</vt:i4>
      </vt:variant>
    </vt:vector>
  </HeadingPairs>
  <TitlesOfParts>
    <vt:vector size="42" baseType="lpstr">
      <vt:lpstr>等线</vt:lpstr>
      <vt:lpstr>等线 Light</vt:lpstr>
      <vt:lpstr>华文新魏</vt:lpstr>
      <vt:lpstr>华文行楷</vt:lpstr>
      <vt:lpstr>微软雅黑</vt:lpstr>
      <vt:lpstr>Arial</vt:lpstr>
      <vt:lpstr>Calibri</vt:lpstr>
      <vt:lpstr>Cambria</vt:lpstr>
      <vt:lpstr>Cambria Math</vt:lpstr>
      <vt:lpstr>Times New Roman</vt:lpstr>
      <vt:lpstr>Wingdings</vt:lpstr>
      <vt:lpstr>Office 主题​​</vt:lpstr>
      <vt:lpstr>Equation.DSMT4</vt:lpstr>
      <vt:lpstr>第八讲   完全竞争市场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完全竞争市场基本特征</vt:lpstr>
      <vt:lpstr>PowerPoint 演示文稿</vt:lpstr>
      <vt:lpstr>PowerPoint 演示文稿</vt:lpstr>
      <vt:lpstr>第二节   完全竞争企业面临需求                曲线和收益曲线</vt:lpstr>
      <vt:lpstr>PowerPoint 演示文稿</vt:lpstr>
      <vt:lpstr>PowerPoint 演示文稿</vt:lpstr>
      <vt:lpstr>第三节  完全竞争企业的短期均衡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第四节   完全竞争企业和市场的长期均衡</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   完全竞争市场 </dc:title>
  <dc:creator>Lai Puqing</dc:creator>
  <cp:lastModifiedBy>Puqing Lai</cp:lastModifiedBy>
  <cp:revision>15</cp:revision>
  <cp:lastPrinted>2023-11-13T08:12:31Z</cp:lastPrinted>
  <dcterms:created xsi:type="dcterms:W3CDTF">2022-11-06T10:25:17Z</dcterms:created>
  <dcterms:modified xsi:type="dcterms:W3CDTF">2023-11-13T10:13:57Z</dcterms:modified>
</cp:coreProperties>
</file>